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 id="2147483708" r:id="rId6"/>
    <p:sldMasterId id="2147483720" r:id="rId7"/>
    <p:sldMasterId id="2147483732" r:id="rId8"/>
    <p:sldMasterId id="2147483744" r:id="rId9"/>
    <p:sldMasterId id="2147483756" r:id="rId10"/>
    <p:sldMasterId id="2147483768" r:id="rId11"/>
    <p:sldMasterId id="2147483780" r:id="rId12"/>
    <p:sldMasterId id="2147483792" r:id="rId13"/>
  </p:sldMasterIdLst>
  <p:sldIdLst>
    <p:sldId id="270" r:id="rId14"/>
    <p:sldId id="296"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7" r:id="rId39"/>
    <p:sldId id="298" r:id="rId40"/>
    <p:sldId id="299" r:id="rId41"/>
    <p:sldId id="300"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84" autoAdjust="0"/>
    <p:restoredTop sz="94660"/>
  </p:normalViewPr>
  <p:slideViewPr>
    <p:cSldViewPr showGuides="1">
      <p:cViewPr varScale="1">
        <p:scale>
          <a:sx n="73" d="100"/>
          <a:sy n="73" d="100"/>
        </p:scale>
        <p:origin x="-104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5.xml"/><Relationship Id="rId26" Type="http://schemas.openxmlformats.org/officeDocument/2006/relationships/slide" Target="slides/slide13.xml"/><Relationship Id="rId39" Type="http://schemas.openxmlformats.org/officeDocument/2006/relationships/slide" Target="slides/slide26.xml"/><Relationship Id="rId3" Type="http://schemas.openxmlformats.org/officeDocument/2006/relationships/slideMaster" Target="slideMasters/slideMaster3.xml"/><Relationship Id="rId21" Type="http://schemas.openxmlformats.org/officeDocument/2006/relationships/slide" Target="slides/slide8.xml"/><Relationship Id="rId34" Type="http://schemas.openxmlformats.org/officeDocument/2006/relationships/slide" Target="slides/slide21.xml"/><Relationship Id="rId42" Type="http://schemas.openxmlformats.org/officeDocument/2006/relationships/slide" Target="slides/slide29.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slide" Target="slides/slide20.xml"/><Relationship Id="rId38" Type="http://schemas.openxmlformats.org/officeDocument/2006/relationships/slide" Target="slides/slide25.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slide" Target="slides/slide16.xml"/><Relationship Id="rId41"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1.xml"/><Relationship Id="rId32" Type="http://schemas.openxmlformats.org/officeDocument/2006/relationships/slide" Target="slides/slide19.xml"/><Relationship Id="rId37" Type="http://schemas.openxmlformats.org/officeDocument/2006/relationships/slide" Target="slides/slide24.xml"/><Relationship Id="rId40" Type="http://schemas.openxmlformats.org/officeDocument/2006/relationships/slide" Target="slides/slide27.xml"/><Relationship Id="rId45"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slide" Target="slides/slide15.xml"/><Relationship Id="rId36" Type="http://schemas.openxmlformats.org/officeDocument/2006/relationships/slide" Target="slides/slide23.xml"/><Relationship Id="rId10" Type="http://schemas.openxmlformats.org/officeDocument/2006/relationships/slideMaster" Target="slideMasters/slideMaster10.xml"/><Relationship Id="rId19" Type="http://schemas.openxmlformats.org/officeDocument/2006/relationships/slide" Target="slides/slide6.xml"/><Relationship Id="rId31" Type="http://schemas.openxmlformats.org/officeDocument/2006/relationships/slide" Target="slides/slide18.xml"/><Relationship Id="rId44"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slide" Target="slides/slide17.xml"/><Relationship Id="rId35" Type="http://schemas.openxmlformats.org/officeDocument/2006/relationships/slide" Target="slides/slide22.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9DA5D7-CDE9-43C9-B2C2-788749FA062E}" type="datetimeFigureOut">
              <a:rPr lang="en-US" smtClean="0"/>
              <a:t>4/12/2008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623356-E980-4436-8B6B-2C953E2F2B71}" type="slidenum">
              <a:rPr lang="en-US" smtClean="0"/>
              <a:t>‹#›</a:t>
            </a:fld>
            <a:endParaRPr lang="en-US"/>
          </a:p>
        </p:txBody>
      </p:sp>
    </p:spTree>
    <p:extLst>
      <p:ext uri="{BB962C8B-B14F-4D97-AF65-F5344CB8AC3E}">
        <p14:creationId xmlns:p14="http://schemas.microsoft.com/office/powerpoint/2010/main" val="1143323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9DA5D7-CDE9-43C9-B2C2-788749FA062E}" type="datetimeFigureOut">
              <a:rPr lang="en-US" smtClean="0"/>
              <a:t>4/12/2008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623356-E980-4436-8B6B-2C953E2F2B71}" type="slidenum">
              <a:rPr lang="en-US" smtClean="0"/>
              <a:t>‹#›</a:t>
            </a:fld>
            <a:endParaRPr lang="en-US"/>
          </a:p>
        </p:txBody>
      </p:sp>
    </p:spTree>
    <p:extLst>
      <p:ext uri="{BB962C8B-B14F-4D97-AF65-F5344CB8AC3E}">
        <p14:creationId xmlns:p14="http://schemas.microsoft.com/office/powerpoint/2010/main" val="2165380784"/>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9DA5D7-CDE9-43C9-B2C2-788749FA062E}" type="datetimeFigureOut">
              <a:rPr lang="en-US" smtClean="0">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623356-E980-4436-8B6B-2C953E2F2B7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03854200"/>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9DA5D7-CDE9-43C9-B2C2-788749FA062E}" type="datetimeFigureOut">
              <a:rPr lang="en-US" smtClean="0">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623356-E980-4436-8B6B-2C953E2F2B7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4767356"/>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9DA5D7-CDE9-43C9-B2C2-788749FA062E}" type="datetimeFigureOut">
              <a:rPr lang="en-US" smtClean="0">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623356-E980-4436-8B6B-2C953E2F2B7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80481622"/>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9DA5D7-CDE9-43C9-B2C2-788749FA062E}" type="datetimeFigureOut">
              <a:rPr lang="en-US" smtClean="0">
                <a:solidFill>
                  <a:prstClr val="black">
                    <a:tint val="75000"/>
                  </a:prstClr>
                </a:solidFill>
              </a:rPr>
              <a:pPr/>
              <a:t>4/12/2008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2623356-E980-4436-8B6B-2C953E2F2B7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63447008"/>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9DA5D7-CDE9-43C9-B2C2-788749FA062E}" type="datetimeFigureOut">
              <a:rPr lang="en-US" smtClean="0">
                <a:solidFill>
                  <a:prstClr val="black">
                    <a:tint val="75000"/>
                  </a:prstClr>
                </a:solidFill>
              </a:rPr>
              <a:pPr/>
              <a:t>4/12/2008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2623356-E980-4436-8B6B-2C953E2F2B7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05729522"/>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9DA5D7-CDE9-43C9-B2C2-788749FA062E}" type="datetimeFigureOut">
              <a:rPr lang="en-US" smtClean="0">
                <a:solidFill>
                  <a:prstClr val="black">
                    <a:tint val="75000"/>
                  </a:prstClr>
                </a:solidFill>
              </a:rPr>
              <a:pPr/>
              <a:t>4/12/2008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2623356-E980-4436-8B6B-2C953E2F2B7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65704692"/>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9DA5D7-CDE9-43C9-B2C2-788749FA062E}" type="datetimeFigureOut">
              <a:rPr lang="en-US" smtClean="0">
                <a:solidFill>
                  <a:prstClr val="black">
                    <a:tint val="75000"/>
                  </a:prstClr>
                </a:solidFill>
              </a:rPr>
              <a:pPr/>
              <a:t>4/12/2008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2623356-E980-4436-8B6B-2C953E2F2B7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4654039"/>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9DA5D7-CDE9-43C9-B2C2-788749FA062E}" type="datetimeFigureOut">
              <a:rPr lang="en-US" smtClean="0">
                <a:solidFill>
                  <a:prstClr val="black">
                    <a:tint val="75000"/>
                  </a:prstClr>
                </a:solidFill>
              </a:rPr>
              <a:pPr/>
              <a:t>4/12/2008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2623356-E980-4436-8B6B-2C953E2F2B7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628952"/>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9DA5D7-CDE9-43C9-B2C2-788749FA062E}" type="datetimeFigureOut">
              <a:rPr lang="en-US" smtClean="0">
                <a:solidFill>
                  <a:prstClr val="black">
                    <a:tint val="75000"/>
                  </a:prstClr>
                </a:solidFill>
              </a:rPr>
              <a:pPr/>
              <a:t>4/12/2008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2623356-E980-4436-8B6B-2C953E2F2B7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11592387"/>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9DA5D7-CDE9-43C9-B2C2-788749FA062E}" type="datetimeFigureOut">
              <a:rPr lang="en-US" smtClean="0">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623356-E980-4436-8B6B-2C953E2F2B7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1693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9DA5D7-CDE9-43C9-B2C2-788749FA062E}" type="datetimeFigureOut">
              <a:rPr lang="en-US" smtClean="0"/>
              <a:t>4/12/2008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623356-E980-4436-8B6B-2C953E2F2B71}" type="slidenum">
              <a:rPr lang="en-US" smtClean="0"/>
              <a:t>‹#›</a:t>
            </a:fld>
            <a:endParaRPr lang="en-US"/>
          </a:p>
        </p:txBody>
      </p:sp>
    </p:spTree>
    <p:extLst>
      <p:ext uri="{BB962C8B-B14F-4D97-AF65-F5344CB8AC3E}">
        <p14:creationId xmlns:p14="http://schemas.microsoft.com/office/powerpoint/2010/main" val="2709751179"/>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9DA5D7-CDE9-43C9-B2C2-788749FA062E}" type="datetimeFigureOut">
              <a:rPr lang="en-US" smtClean="0">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623356-E980-4436-8B6B-2C953E2F2B7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03263899"/>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9DA5D7-CDE9-43C9-B2C2-788749FA062E}" type="datetimeFigureOut">
              <a:rPr lang="en-US" smtClean="0">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623356-E980-4436-8B6B-2C953E2F2B7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03854200"/>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9DA5D7-CDE9-43C9-B2C2-788749FA062E}" type="datetimeFigureOut">
              <a:rPr lang="en-US" smtClean="0">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623356-E980-4436-8B6B-2C953E2F2B7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4767356"/>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9DA5D7-CDE9-43C9-B2C2-788749FA062E}" type="datetimeFigureOut">
              <a:rPr lang="en-US" smtClean="0">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623356-E980-4436-8B6B-2C953E2F2B7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80481622"/>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9DA5D7-CDE9-43C9-B2C2-788749FA062E}" type="datetimeFigureOut">
              <a:rPr lang="en-US" smtClean="0">
                <a:solidFill>
                  <a:prstClr val="black">
                    <a:tint val="75000"/>
                  </a:prstClr>
                </a:solidFill>
              </a:rPr>
              <a:pPr/>
              <a:t>4/12/2008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2623356-E980-4436-8B6B-2C953E2F2B7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63447008"/>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9DA5D7-CDE9-43C9-B2C2-788749FA062E}" type="datetimeFigureOut">
              <a:rPr lang="en-US" smtClean="0">
                <a:solidFill>
                  <a:prstClr val="black">
                    <a:tint val="75000"/>
                  </a:prstClr>
                </a:solidFill>
              </a:rPr>
              <a:pPr/>
              <a:t>4/12/2008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2623356-E980-4436-8B6B-2C953E2F2B7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05729522"/>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9DA5D7-CDE9-43C9-B2C2-788749FA062E}" type="datetimeFigureOut">
              <a:rPr lang="en-US" smtClean="0">
                <a:solidFill>
                  <a:prstClr val="black">
                    <a:tint val="75000"/>
                  </a:prstClr>
                </a:solidFill>
              </a:rPr>
              <a:pPr/>
              <a:t>4/12/2008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2623356-E980-4436-8B6B-2C953E2F2B7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65704692"/>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9DA5D7-CDE9-43C9-B2C2-788749FA062E}" type="datetimeFigureOut">
              <a:rPr lang="en-US" smtClean="0">
                <a:solidFill>
                  <a:prstClr val="black">
                    <a:tint val="75000"/>
                  </a:prstClr>
                </a:solidFill>
              </a:rPr>
              <a:pPr/>
              <a:t>4/12/2008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2623356-E980-4436-8B6B-2C953E2F2B7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4654039"/>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9DA5D7-CDE9-43C9-B2C2-788749FA062E}" type="datetimeFigureOut">
              <a:rPr lang="en-US" smtClean="0">
                <a:solidFill>
                  <a:prstClr val="black">
                    <a:tint val="75000"/>
                  </a:prstClr>
                </a:solidFill>
              </a:rPr>
              <a:pPr/>
              <a:t>4/12/2008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2623356-E980-4436-8B6B-2C953E2F2B7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628952"/>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9DA5D7-CDE9-43C9-B2C2-788749FA062E}" type="datetimeFigureOut">
              <a:rPr lang="en-US" smtClean="0">
                <a:solidFill>
                  <a:prstClr val="black">
                    <a:tint val="75000"/>
                  </a:prstClr>
                </a:solidFill>
              </a:rPr>
              <a:pPr/>
              <a:t>4/12/2008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2623356-E980-4436-8B6B-2C953E2F2B7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115923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80014529"/>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9DA5D7-CDE9-43C9-B2C2-788749FA062E}" type="datetimeFigureOut">
              <a:rPr lang="en-US" smtClean="0">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623356-E980-4436-8B6B-2C953E2F2B7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1693955"/>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9DA5D7-CDE9-43C9-B2C2-788749FA062E}" type="datetimeFigureOut">
              <a:rPr lang="en-US" smtClean="0">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623356-E980-4436-8B6B-2C953E2F2B7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03263899"/>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9DA5D7-CDE9-43C9-B2C2-788749FA062E}" type="datetimeFigureOut">
              <a:rPr lang="en-US" smtClean="0">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623356-E980-4436-8B6B-2C953E2F2B7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03854200"/>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9DA5D7-CDE9-43C9-B2C2-788749FA062E}" type="datetimeFigureOut">
              <a:rPr lang="en-US" smtClean="0">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623356-E980-4436-8B6B-2C953E2F2B7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4767356"/>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9DA5D7-CDE9-43C9-B2C2-788749FA062E}" type="datetimeFigureOut">
              <a:rPr lang="en-US" smtClean="0">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623356-E980-4436-8B6B-2C953E2F2B7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80481622"/>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9DA5D7-CDE9-43C9-B2C2-788749FA062E}" type="datetimeFigureOut">
              <a:rPr lang="en-US" smtClean="0">
                <a:solidFill>
                  <a:prstClr val="black">
                    <a:tint val="75000"/>
                  </a:prstClr>
                </a:solidFill>
              </a:rPr>
              <a:pPr/>
              <a:t>4/12/2008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2623356-E980-4436-8B6B-2C953E2F2B7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63447008"/>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9DA5D7-CDE9-43C9-B2C2-788749FA062E}" type="datetimeFigureOut">
              <a:rPr lang="en-US" smtClean="0">
                <a:solidFill>
                  <a:prstClr val="black">
                    <a:tint val="75000"/>
                  </a:prstClr>
                </a:solidFill>
              </a:rPr>
              <a:pPr/>
              <a:t>4/12/2008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2623356-E980-4436-8B6B-2C953E2F2B7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05729522"/>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9DA5D7-CDE9-43C9-B2C2-788749FA062E}" type="datetimeFigureOut">
              <a:rPr lang="en-US" smtClean="0">
                <a:solidFill>
                  <a:prstClr val="black">
                    <a:tint val="75000"/>
                  </a:prstClr>
                </a:solidFill>
              </a:rPr>
              <a:pPr/>
              <a:t>4/12/2008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2623356-E980-4436-8B6B-2C953E2F2B7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65704692"/>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9DA5D7-CDE9-43C9-B2C2-788749FA062E}" type="datetimeFigureOut">
              <a:rPr lang="en-US" smtClean="0">
                <a:solidFill>
                  <a:prstClr val="black">
                    <a:tint val="75000"/>
                  </a:prstClr>
                </a:solidFill>
              </a:rPr>
              <a:pPr/>
              <a:t>4/12/2008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2623356-E980-4436-8B6B-2C953E2F2B7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4654039"/>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9DA5D7-CDE9-43C9-B2C2-788749FA062E}" type="datetimeFigureOut">
              <a:rPr lang="en-US" smtClean="0">
                <a:solidFill>
                  <a:prstClr val="black">
                    <a:tint val="75000"/>
                  </a:prstClr>
                </a:solidFill>
              </a:rPr>
              <a:pPr/>
              <a:t>4/12/2008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2623356-E980-4436-8B6B-2C953E2F2B7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6289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2759260"/>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9DA5D7-CDE9-43C9-B2C2-788749FA062E}" type="datetimeFigureOut">
              <a:rPr lang="en-US" smtClean="0">
                <a:solidFill>
                  <a:prstClr val="black">
                    <a:tint val="75000"/>
                  </a:prstClr>
                </a:solidFill>
              </a:rPr>
              <a:pPr/>
              <a:t>4/12/2008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2623356-E980-4436-8B6B-2C953E2F2B7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11592387"/>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9DA5D7-CDE9-43C9-B2C2-788749FA062E}" type="datetimeFigureOut">
              <a:rPr lang="en-US" smtClean="0">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623356-E980-4436-8B6B-2C953E2F2B7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1693955"/>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9DA5D7-CDE9-43C9-B2C2-788749FA062E}" type="datetimeFigureOut">
              <a:rPr lang="en-US" smtClean="0">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623356-E980-4436-8B6B-2C953E2F2B7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03263899"/>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9DA5D7-CDE9-43C9-B2C2-788749FA062E}" type="datetimeFigureOut">
              <a:rPr lang="en-US" smtClean="0">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623356-E980-4436-8B6B-2C953E2F2B7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03854200"/>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9DA5D7-CDE9-43C9-B2C2-788749FA062E}" type="datetimeFigureOut">
              <a:rPr lang="en-US" smtClean="0">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623356-E980-4436-8B6B-2C953E2F2B7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4767356"/>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9DA5D7-CDE9-43C9-B2C2-788749FA062E}" type="datetimeFigureOut">
              <a:rPr lang="en-US" smtClean="0">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623356-E980-4436-8B6B-2C953E2F2B7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80481622"/>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9DA5D7-CDE9-43C9-B2C2-788749FA062E}" type="datetimeFigureOut">
              <a:rPr lang="en-US" smtClean="0">
                <a:solidFill>
                  <a:prstClr val="black">
                    <a:tint val="75000"/>
                  </a:prstClr>
                </a:solidFill>
              </a:rPr>
              <a:pPr/>
              <a:t>4/12/2008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2623356-E980-4436-8B6B-2C953E2F2B7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63447008"/>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9DA5D7-CDE9-43C9-B2C2-788749FA062E}" type="datetimeFigureOut">
              <a:rPr lang="en-US" smtClean="0">
                <a:solidFill>
                  <a:prstClr val="black">
                    <a:tint val="75000"/>
                  </a:prstClr>
                </a:solidFill>
              </a:rPr>
              <a:pPr/>
              <a:t>4/12/2008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2623356-E980-4436-8B6B-2C953E2F2B7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05729522"/>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9DA5D7-CDE9-43C9-B2C2-788749FA062E}" type="datetimeFigureOut">
              <a:rPr lang="en-US" smtClean="0">
                <a:solidFill>
                  <a:prstClr val="black">
                    <a:tint val="75000"/>
                  </a:prstClr>
                </a:solidFill>
              </a:rPr>
              <a:pPr/>
              <a:t>4/12/2008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2623356-E980-4436-8B6B-2C953E2F2B7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65704692"/>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9DA5D7-CDE9-43C9-B2C2-788749FA062E}" type="datetimeFigureOut">
              <a:rPr lang="en-US" smtClean="0">
                <a:solidFill>
                  <a:prstClr val="black">
                    <a:tint val="75000"/>
                  </a:prstClr>
                </a:solidFill>
              </a:rPr>
              <a:pPr/>
              <a:t>4/12/2008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2623356-E980-4436-8B6B-2C953E2F2B7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46540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7517075"/>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9DA5D7-CDE9-43C9-B2C2-788749FA062E}" type="datetimeFigureOut">
              <a:rPr lang="en-US" smtClean="0">
                <a:solidFill>
                  <a:prstClr val="black">
                    <a:tint val="75000"/>
                  </a:prstClr>
                </a:solidFill>
              </a:rPr>
              <a:pPr/>
              <a:t>4/12/2008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2623356-E980-4436-8B6B-2C953E2F2B7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628952"/>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9DA5D7-CDE9-43C9-B2C2-788749FA062E}" type="datetimeFigureOut">
              <a:rPr lang="en-US" smtClean="0">
                <a:solidFill>
                  <a:prstClr val="black">
                    <a:tint val="75000"/>
                  </a:prstClr>
                </a:solidFill>
              </a:rPr>
              <a:pPr/>
              <a:t>4/12/2008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2623356-E980-4436-8B6B-2C953E2F2B7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11592387"/>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9DA5D7-CDE9-43C9-B2C2-788749FA062E}" type="datetimeFigureOut">
              <a:rPr lang="en-US" smtClean="0">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623356-E980-4436-8B6B-2C953E2F2B7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1693955"/>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9DA5D7-CDE9-43C9-B2C2-788749FA062E}" type="datetimeFigureOut">
              <a:rPr lang="en-US" smtClean="0">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623356-E980-4436-8B6B-2C953E2F2B7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032638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186405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48100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114541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020542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39550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9DA5D7-CDE9-43C9-B2C2-788749FA062E}" type="datetimeFigureOut">
              <a:rPr lang="en-US" smtClean="0"/>
              <a:t>4/12/2008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623356-E980-4436-8B6B-2C953E2F2B71}" type="slidenum">
              <a:rPr lang="en-US" smtClean="0"/>
              <a:t>‹#›</a:t>
            </a:fld>
            <a:endParaRPr lang="en-US"/>
          </a:p>
        </p:txBody>
      </p:sp>
    </p:spTree>
    <p:extLst>
      <p:ext uri="{BB962C8B-B14F-4D97-AF65-F5344CB8AC3E}">
        <p14:creationId xmlns:p14="http://schemas.microsoft.com/office/powerpoint/2010/main" val="25827167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603058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25236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390962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800145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27592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751707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1864056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48100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1145414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02054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9DA5D7-CDE9-43C9-B2C2-788749FA062E}" type="datetimeFigureOut">
              <a:rPr lang="en-US" smtClean="0"/>
              <a:t>4/12/2008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623356-E980-4436-8B6B-2C953E2F2B71}" type="slidenum">
              <a:rPr lang="en-US" smtClean="0"/>
              <a:t>‹#›</a:t>
            </a:fld>
            <a:endParaRPr lang="en-US"/>
          </a:p>
        </p:txBody>
      </p:sp>
    </p:spTree>
    <p:extLst>
      <p:ext uri="{BB962C8B-B14F-4D97-AF65-F5344CB8AC3E}">
        <p14:creationId xmlns:p14="http://schemas.microsoft.com/office/powerpoint/2010/main" val="271662294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3955003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6030585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252366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3909627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8001452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275926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751707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1864056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481005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11454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9DA5D7-CDE9-43C9-B2C2-788749FA062E}" type="datetimeFigureOut">
              <a:rPr lang="en-US" smtClean="0"/>
              <a:t>4/12/2008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623356-E980-4436-8B6B-2C953E2F2B71}" type="slidenum">
              <a:rPr lang="en-US" smtClean="0"/>
              <a:t>‹#›</a:t>
            </a:fld>
            <a:endParaRPr lang="en-US"/>
          </a:p>
        </p:txBody>
      </p:sp>
    </p:spTree>
    <p:extLst>
      <p:ext uri="{BB962C8B-B14F-4D97-AF65-F5344CB8AC3E}">
        <p14:creationId xmlns:p14="http://schemas.microsoft.com/office/powerpoint/2010/main" val="270916982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0205423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3955003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6030585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252366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3909627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8001452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275926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751707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1864056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4810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9DA5D7-CDE9-43C9-B2C2-788749FA062E}" type="datetimeFigureOut">
              <a:rPr lang="en-US" smtClean="0"/>
              <a:t>4/12/2008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623356-E980-4436-8B6B-2C953E2F2B71}" type="slidenum">
              <a:rPr lang="en-US" smtClean="0"/>
              <a:t>‹#›</a:t>
            </a:fld>
            <a:endParaRPr lang="en-US"/>
          </a:p>
        </p:txBody>
      </p:sp>
    </p:spTree>
    <p:extLst>
      <p:ext uri="{BB962C8B-B14F-4D97-AF65-F5344CB8AC3E}">
        <p14:creationId xmlns:p14="http://schemas.microsoft.com/office/powerpoint/2010/main" val="73413232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1145414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0205423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3955003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6030585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252366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3909627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8001452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275926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751707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18640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9DA5D7-CDE9-43C9-B2C2-788749FA062E}" type="datetimeFigureOut">
              <a:rPr lang="en-US" smtClean="0"/>
              <a:t>4/12/2008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623356-E980-4436-8B6B-2C953E2F2B71}" type="slidenum">
              <a:rPr lang="en-US" smtClean="0"/>
              <a:t>‹#›</a:t>
            </a:fld>
            <a:endParaRPr lang="en-US"/>
          </a:p>
        </p:txBody>
      </p:sp>
    </p:spTree>
    <p:extLst>
      <p:ext uri="{BB962C8B-B14F-4D97-AF65-F5344CB8AC3E}">
        <p14:creationId xmlns:p14="http://schemas.microsoft.com/office/powerpoint/2010/main" val="40053325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481005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1145414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0205423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3955003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6030585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252366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3909627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8001452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275926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7517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9DA5D7-CDE9-43C9-B2C2-788749FA062E}" type="datetimeFigureOut">
              <a:rPr lang="en-US" smtClean="0"/>
              <a:t>4/12/2008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623356-E980-4436-8B6B-2C953E2F2B71}" type="slidenum">
              <a:rPr lang="en-US" smtClean="0"/>
              <a:t>‹#›</a:t>
            </a:fld>
            <a:endParaRPr lang="en-US"/>
          </a:p>
        </p:txBody>
      </p:sp>
    </p:spTree>
    <p:extLst>
      <p:ext uri="{BB962C8B-B14F-4D97-AF65-F5344CB8AC3E}">
        <p14:creationId xmlns:p14="http://schemas.microsoft.com/office/powerpoint/2010/main" val="17311334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1864056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481005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11454149"/>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0205423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3955003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60305859"/>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2523661"/>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3909627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80014529"/>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2759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9DA5D7-CDE9-43C9-B2C2-788749FA062E}" type="datetimeFigureOut">
              <a:rPr lang="en-US" smtClean="0"/>
              <a:t>4/12/2008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623356-E980-4436-8B6B-2C953E2F2B71}" type="slidenum">
              <a:rPr lang="en-US" smtClean="0"/>
              <a:t>‹#›</a:t>
            </a:fld>
            <a:endParaRPr lang="en-US"/>
          </a:p>
        </p:txBody>
      </p:sp>
    </p:spTree>
    <p:extLst>
      <p:ext uri="{BB962C8B-B14F-4D97-AF65-F5344CB8AC3E}">
        <p14:creationId xmlns:p14="http://schemas.microsoft.com/office/powerpoint/2010/main" val="2176967073"/>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7517075"/>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18640567"/>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4810052"/>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11454149"/>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02054232"/>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39550036"/>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60305859"/>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2523661"/>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39096271"/>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73990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9DA5D7-CDE9-43C9-B2C2-788749FA062E}" type="datetimeFigureOut">
              <a:rPr lang="en-US" smtClean="0"/>
              <a:t>4/12/2008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623356-E980-4436-8B6B-2C953E2F2B71}" type="slidenum">
              <a:rPr lang="en-US" smtClean="0"/>
              <a:t>‹#›</a:t>
            </a:fld>
            <a:endParaRPr lang="en-US"/>
          </a:p>
        </p:txBody>
      </p:sp>
    </p:spTree>
    <p:extLst>
      <p:ext uri="{BB962C8B-B14F-4D97-AF65-F5344CB8AC3E}">
        <p14:creationId xmlns:p14="http://schemas.microsoft.com/office/powerpoint/2010/main" val="1238045597"/>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971508"/>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64484005"/>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99425849"/>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56091983"/>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46735003"/>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9396823"/>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88418202"/>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57223"/>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2722720"/>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36029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DA5D7-CDE9-43C9-B2C2-788749FA062E}" type="datetimeFigureOut">
              <a:rPr lang="en-US" smtClean="0"/>
              <a:t>4/12/2008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623356-E980-4436-8B6B-2C953E2F2B71}" type="slidenum">
              <a:rPr lang="en-US" smtClean="0"/>
              <a:t>‹#›</a:t>
            </a:fld>
            <a:endParaRPr lang="en-US"/>
          </a:p>
        </p:txBody>
      </p:sp>
    </p:spTree>
    <p:extLst>
      <p:ext uri="{BB962C8B-B14F-4D97-AF65-F5344CB8AC3E}">
        <p14:creationId xmlns:p14="http://schemas.microsoft.com/office/powerpoint/2010/main" val="31555290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DA5D7-CDE9-43C9-B2C2-788749FA062E}" type="datetimeFigureOut">
              <a:rPr lang="en-US" smtClean="0">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623356-E980-4436-8B6B-2C953E2F2B7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31148462"/>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DA5D7-CDE9-43C9-B2C2-788749FA062E}" type="datetimeFigureOut">
              <a:rPr lang="en-US" smtClean="0">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623356-E980-4436-8B6B-2C953E2F2B7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31148462"/>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DA5D7-CDE9-43C9-B2C2-788749FA062E}" type="datetimeFigureOut">
              <a:rPr lang="en-US" smtClean="0">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623356-E980-4436-8B6B-2C953E2F2B7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31148462"/>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DA5D7-CDE9-43C9-B2C2-788749FA062E}" type="datetimeFigureOut">
              <a:rPr lang="en-US" smtClean="0">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623356-E980-4436-8B6B-2C953E2F2B7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31148462"/>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539349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5393492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5393492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5393492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5393492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5393492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5393492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DA5D7-CDE9-43C9-B2C2-788749FA062E}" type="datetimeFigureOut">
              <a:rPr lang="en-US">
                <a:solidFill>
                  <a:prstClr val="black">
                    <a:tint val="75000"/>
                  </a:prstClr>
                </a:solidFill>
              </a:rPr>
              <a:pPr/>
              <a:t>4/12/2008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623356-E980-4436-8B6B-2C953E2F2B7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09253996"/>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89.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4.pn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00.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1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2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3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34.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45.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5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8.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8" name="2 Subtítulo"/>
          <p:cNvSpPr txBox="1">
            <a:spLocks/>
          </p:cNvSpPr>
          <p:nvPr/>
        </p:nvSpPr>
        <p:spPr bwMode="auto">
          <a:xfrm>
            <a:off x="250825" y="6234118"/>
            <a:ext cx="2017713" cy="46355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defRPr/>
            </a:pPr>
            <a:endParaRPr lang="es-ES" sz="2000" dirty="0">
              <a:solidFill>
                <a:prstClr val="white">
                  <a:lumMod val="75000"/>
                </a:prstClr>
              </a:solidFill>
            </a:endParaRPr>
          </a:p>
        </p:txBody>
      </p:sp>
      <p:pic>
        <p:nvPicPr>
          <p:cNvPr id="3082" name="44 Imagen">
            <a:hlinkClick r:id="" action="ppaction://hlinkshowjump?jump=nextslide"/>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494687" y="6329362"/>
            <a:ext cx="363538"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45 Imagen">
            <a:hlinkClick r:id="" action="ppaction://hlinkshowjump?jump=previousslide"/>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001000" y="6324600"/>
            <a:ext cx="363538"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6" name="Imagen 5" descr="C:\Users\Design\Documents\Edu\Product Launch\shadow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92586" y="6019800"/>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67 Recortar rectángulo de esquina del mismo lado"/>
          <p:cNvSpPr/>
          <p:nvPr/>
        </p:nvSpPr>
        <p:spPr>
          <a:xfrm>
            <a:off x="8316913" y="-1588"/>
            <a:ext cx="541312" cy="534988"/>
          </a:xfrm>
          <a:prstGeom prst="snip2SameRect">
            <a:avLst/>
          </a:prstGeom>
          <a:gradFill>
            <a:gsLst>
              <a:gs pos="0">
                <a:srgbClr val="C00000"/>
              </a:gs>
              <a:gs pos="80000">
                <a:srgbClr val="70201E"/>
              </a:gs>
              <a:gs pos="100000">
                <a:schemeClr val="accent2">
                  <a:shade val="94000"/>
                  <a:satMod val="135000"/>
                </a:schemeClr>
              </a:gs>
            </a:gsLst>
          </a:gra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es-HN" b="1" dirty="0">
                <a:solidFill>
                  <a:prstClr val="white"/>
                </a:solidFill>
              </a:rPr>
              <a:t>2</a:t>
            </a:r>
            <a:endParaRPr lang="es-ES" b="1" dirty="0">
              <a:solidFill>
                <a:prstClr val="white"/>
              </a:solidFill>
            </a:endParaRPr>
          </a:p>
        </p:txBody>
      </p:sp>
      <p:pic>
        <p:nvPicPr>
          <p:cNvPr id="20" name="Imagen 5" descr="C:\Users\Design\Documents\Edu\Product Launch\shadow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6012565"/>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28600" y="6180730"/>
            <a:ext cx="1676400" cy="646331"/>
          </a:xfrm>
          <a:prstGeom prst="rect">
            <a:avLst/>
          </a:prstGeom>
          <a:noFill/>
        </p:spPr>
        <p:txBody>
          <a:bodyPr wrap="square" rtlCol="0">
            <a:spAutoFit/>
          </a:bodyPr>
          <a:lstStyle/>
          <a:p>
            <a:r>
              <a:rPr lang="fa-IR" sz="3600" dirty="0" smtClean="0">
                <a:solidFill>
                  <a:prstClr val="white">
                    <a:lumMod val="65000"/>
                  </a:prstClr>
                </a:solidFill>
                <a:cs typeface="B Yekan" pitchFamily="2" charset="-78"/>
              </a:rPr>
              <a:t>نماز شب</a:t>
            </a:r>
            <a:endParaRPr lang="en-US" sz="3600" dirty="0">
              <a:solidFill>
                <a:prstClr val="white">
                  <a:lumMod val="65000"/>
                </a:prstClr>
              </a:solidFill>
              <a:cs typeface="B Yekan" pitchFamily="2" charset="-78"/>
            </a:endParaRPr>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Rectangle 3"/>
          <p:cNvSpPr>
            <a:spLocks noChangeArrowheads="1"/>
          </p:cNvSpPr>
          <p:nvPr/>
        </p:nvSpPr>
        <p:spPr bwMode="auto">
          <a:xfrm>
            <a:off x="2636077" y="685800"/>
            <a:ext cx="387184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chemeClr val="bg2">
                    <a:lumMod val="25000"/>
                  </a:schemeClr>
                </a:solidFill>
                <a:effectLst/>
                <a:latin typeface="Times New Roman" pitchFamily="18" charset="0"/>
                <a:ea typeface="Times New Roman" pitchFamily="18" charset="0"/>
                <a:cs typeface="Titr" pitchFamily="2" charset="-78"/>
              </a:rPr>
              <a:t>آموزش خواندن نماز شب</a:t>
            </a:r>
            <a:endParaRPr kumimoji="0" lang="ar-SA" sz="2800" b="0" i="0" u="none" strike="noStrike" cap="none" normalizeH="0" baseline="0" dirty="0" smtClean="0">
              <a:ln>
                <a:noFill/>
              </a:ln>
              <a:solidFill>
                <a:schemeClr val="bg2">
                  <a:lumMod val="25000"/>
                </a:schemeClr>
              </a:solidFill>
              <a:effectLst/>
              <a:latin typeface="Arial" pitchFamily="34" charset="0"/>
              <a:cs typeface="Arial" pitchFamily="34" charset="0"/>
            </a:endParaRPr>
          </a:p>
        </p:txBody>
      </p:sp>
      <p:sp>
        <p:nvSpPr>
          <p:cNvPr id="5" name="Rectangle 4"/>
          <p:cNvSpPr/>
          <p:nvPr/>
        </p:nvSpPr>
        <p:spPr>
          <a:xfrm rot="21131424">
            <a:off x="3651962" y="1452726"/>
            <a:ext cx="1729769" cy="410882"/>
          </a:xfrm>
          <a:prstGeom prst="rect">
            <a:avLst/>
          </a:prstGeom>
          <a:solidFill>
            <a:srgbClr val="FFC000"/>
          </a:solidFill>
          <a:ln>
            <a:solidFill>
              <a:schemeClr val="tx1"/>
            </a:solidFill>
          </a:ln>
        </p:spPr>
        <p:style>
          <a:lnRef idx="1">
            <a:schemeClr val="accent3"/>
          </a:lnRef>
          <a:fillRef idx="2">
            <a:schemeClr val="accent3"/>
          </a:fillRef>
          <a:effectRef idx="1">
            <a:schemeClr val="accent3"/>
          </a:effectRef>
          <a:fontRef idx="minor">
            <a:schemeClr val="dk1"/>
          </a:fontRef>
        </p:style>
        <p:txBody>
          <a:bodyPr wrap="square">
            <a:spAutoFit/>
          </a:bodyPr>
          <a:lstStyle/>
          <a:p>
            <a:pPr algn="ctr" rtl="1">
              <a:lnSpc>
                <a:spcPct val="115000"/>
              </a:lnSpc>
              <a:spcAft>
                <a:spcPts val="1000"/>
              </a:spcAft>
            </a:pPr>
            <a:r>
              <a:rPr lang="ar-SA" dirty="0" smtClean="0">
                <a:solidFill>
                  <a:schemeClr val="accent5">
                    <a:lumMod val="75000"/>
                  </a:schemeClr>
                </a:solidFill>
                <a:effectLst/>
                <a:latin typeface="Times New Roman"/>
                <a:ea typeface="Times New Roman"/>
                <a:cs typeface="Titr"/>
              </a:rPr>
              <a:t>فضیلت نماز شب</a:t>
            </a:r>
            <a:endParaRPr lang="en-US" sz="1400" dirty="0">
              <a:solidFill>
                <a:schemeClr val="accent5">
                  <a:lumMod val="75000"/>
                </a:schemeClr>
              </a:solidFill>
              <a:ea typeface="Calibri"/>
              <a:cs typeface="Arial"/>
            </a:endParaRPr>
          </a:p>
        </p:txBody>
      </p:sp>
      <p:sp>
        <p:nvSpPr>
          <p:cNvPr id="6" name="Rectangle 5"/>
          <p:cNvSpPr/>
          <p:nvPr/>
        </p:nvSpPr>
        <p:spPr>
          <a:xfrm rot="1235222">
            <a:off x="5877798" y="2159713"/>
            <a:ext cx="1756751" cy="410882"/>
          </a:xfrm>
          <a:prstGeom prst="rect">
            <a:avLst/>
          </a:prstGeom>
          <a:solidFill>
            <a:srgbClr val="FFC000"/>
          </a:solidFill>
          <a:ln>
            <a:solidFill>
              <a:schemeClr val="tx1"/>
            </a:solidFill>
          </a:ln>
        </p:spPr>
        <p:txBody>
          <a:bodyPr wrap="square">
            <a:spAutoFit/>
          </a:bodyPr>
          <a:lstStyle/>
          <a:p>
            <a:pPr algn="ctr" rtl="1">
              <a:lnSpc>
                <a:spcPct val="115000"/>
              </a:lnSpc>
              <a:spcAft>
                <a:spcPts val="1000"/>
              </a:spcAft>
            </a:pPr>
            <a:r>
              <a:rPr lang="ar-SA" dirty="0">
                <a:solidFill>
                  <a:schemeClr val="accent5">
                    <a:lumMod val="75000"/>
                  </a:schemeClr>
                </a:solidFill>
                <a:latin typeface="Times New Roman"/>
                <a:ea typeface="Times New Roman"/>
                <a:cs typeface="Titr"/>
              </a:rPr>
              <a:t>کیفیت نماز شب</a:t>
            </a:r>
            <a:endParaRPr lang="en-US" dirty="0">
              <a:solidFill>
                <a:schemeClr val="accent5">
                  <a:lumMod val="75000"/>
                </a:schemeClr>
              </a:solidFill>
              <a:latin typeface="Times New Roman"/>
              <a:ea typeface="Times New Roman"/>
              <a:cs typeface="Titr"/>
            </a:endParaRPr>
          </a:p>
        </p:txBody>
      </p:sp>
      <p:sp>
        <p:nvSpPr>
          <p:cNvPr id="7" name="Rectangle 6"/>
          <p:cNvSpPr/>
          <p:nvPr/>
        </p:nvSpPr>
        <p:spPr>
          <a:xfrm rot="1058662">
            <a:off x="2662487" y="2775020"/>
            <a:ext cx="1470630" cy="410882"/>
          </a:xfrm>
          <a:prstGeom prst="rect">
            <a:avLst/>
          </a:prstGeom>
          <a:solidFill>
            <a:srgbClr val="FFC000"/>
          </a:solidFill>
          <a:ln>
            <a:solidFill>
              <a:schemeClr val="tx1"/>
            </a:solidFill>
          </a:ln>
        </p:spPr>
        <p:txBody>
          <a:bodyPr wrap="square">
            <a:spAutoFit/>
          </a:bodyPr>
          <a:lstStyle/>
          <a:p>
            <a:pPr algn="ctr" rtl="1">
              <a:lnSpc>
                <a:spcPct val="115000"/>
              </a:lnSpc>
              <a:spcAft>
                <a:spcPts val="1000"/>
              </a:spcAft>
            </a:pPr>
            <a:r>
              <a:rPr lang="ar-SA" dirty="0">
                <a:solidFill>
                  <a:schemeClr val="accent5">
                    <a:lumMod val="75000"/>
                  </a:schemeClr>
                </a:solidFill>
                <a:latin typeface="Times New Roman"/>
                <a:ea typeface="Times New Roman"/>
                <a:cs typeface="Titr"/>
              </a:rPr>
              <a:t>احکام نماز شب </a:t>
            </a:r>
            <a:endParaRPr lang="en-US" dirty="0">
              <a:solidFill>
                <a:schemeClr val="accent5">
                  <a:lumMod val="75000"/>
                </a:schemeClr>
              </a:solidFill>
              <a:latin typeface="Times New Roman"/>
              <a:ea typeface="Times New Roman"/>
              <a:cs typeface="Titr"/>
            </a:endParaRPr>
          </a:p>
        </p:txBody>
      </p:sp>
      <p:sp>
        <p:nvSpPr>
          <p:cNvPr id="8" name="Rectangle 7"/>
          <p:cNvSpPr/>
          <p:nvPr/>
        </p:nvSpPr>
        <p:spPr>
          <a:xfrm>
            <a:off x="1592424" y="3971462"/>
            <a:ext cx="712237" cy="410882"/>
          </a:xfrm>
          <a:prstGeom prst="rect">
            <a:avLst/>
          </a:prstGeom>
          <a:solidFill>
            <a:srgbClr val="FFC000"/>
          </a:solidFill>
          <a:ln>
            <a:solidFill>
              <a:schemeClr val="tx1"/>
            </a:solidFill>
          </a:ln>
        </p:spPr>
        <p:txBody>
          <a:bodyPr wrap="square">
            <a:spAutoFit/>
          </a:bodyPr>
          <a:lstStyle/>
          <a:p>
            <a:pPr algn="ctr" rtl="1">
              <a:lnSpc>
                <a:spcPct val="115000"/>
              </a:lnSpc>
              <a:spcAft>
                <a:spcPts val="1000"/>
              </a:spcAft>
            </a:pPr>
            <a:r>
              <a:rPr lang="fa-IR" dirty="0" smtClean="0">
                <a:solidFill>
                  <a:schemeClr val="accent5">
                    <a:lumMod val="75000"/>
                  </a:schemeClr>
                </a:solidFill>
                <a:latin typeface="Times New Roman"/>
                <a:ea typeface="Times New Roman"/>
                <a:cs typeface="Titr"/>
              </a:rPr>
              <a:t>منابع</a:t>
            </a:r>
            <a:endParaRPr lang="en-US" sz="2800" dirty="0">
              <a:solidFill>
                <a:schemeClr val="accent5">
                  <a:lumMod val="75000"/>
                </a:schemeClr>
              </a:solidFill>
              <a:latin typeface="Times New Roman"/>
              <a:ea typeface="Times New Roman"/>
              <a:cs typeface="Titr"/>
            </a:endParaRPr>
          </a:p>
        </p:txBody>
      </p:sp>
      <p:sp>
        <p:nvSpPr>
          <p:cNvPr id="9" name="Rectangle 8"/>
          <p:cNvSpPr/>
          <p:nvPr/>
        </p:nvSpPr>
        <p:spPr>
          <a:xfrm>
            <a:off x="5401625" y="3018118"/>
            <a:ext cx="3374240" cy="410882"/>
          </a:xfrm>
          <a:prstGeom prst="rect">
            <a:avLst/>
          </a:prstGeom>
          <a:solidFill>
            <a:srgbClr val="FFC000"/>
          </a:solidFill>
          <a:ln>
            <a:solidFill>
              <a:schemeClr val="tx1"/>
            </a:solidFill>
          </a:ln>
        </p:spPr>
        <p:txBody>
          <a:bodyPr wrap="square">
            <a:spAutoFit/>
          </a:bodyPr>
          <a:lstStyle/>
          <a:p>
            <a:pPr lvl="0" algn="ctr" rtl="1">
              <a:lnSpc>
                <a:spcPct val="115000"/>
              </a:lnSpc>
            </a:pPr>
            <a:r>
              <a:rPr lang="ar-SA" dirty="0">
                <a:solidFill>
                  <a:schemeClr val="accent5">
                    <a:lumMod val="75000"/>
                  </a:schemeClr>
                </a:solidFill>
                <a:latin typeface="Times New Roman"/>
                <a:ea typeface="Times New Roman"/>
                <a:cs typeface="Titr"/>
              </a:rPr>
              <a:t>چه کسي توفيق نماز شب پيدا مي کند؟ </a:t>
            </a:r>
            <a:endParaRPr lang="en-US" dirty="0">
              <a:solidFill>
                <a:schemeClr val="accent5">
                  <a:lumMod val="75000"/>
                </a:schemeClr>
              </a:solidFill>
              <a:latin typeface="Times New Roman"/>
              <a:ea typeface="Times New Roman"/>
              <a:cs typeface="Titr"/>
            </a:endParaRPr>
          </a:p>
        </p:txBody>
      </p:sp>
      <p:pic>
        <p:nvPicPr>
          <p:cNvPr id="17" name="Picture 6" descr="[تصویر:  YaMahdi.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20098205">
            <a:off x="-759" y="175390"/>
            <a:ext cx="1700194" cy="1128817"/>
          </a:xfrm>
          <a:prstGeom prst="rect">
            <a:avLst/>
          </a:prstGeom>
          <a:noFill/>
          <a:extLst>
            <a:ext uri="{909E8E84-426E-40DD-AFC4-6F175D3DCCD1}">
              <a14:hiddenFill xmlns:a14="http://schemas.microsoft.com/office/drawing/2010/main">
                <a:solidFill>
                  <a:srgbClr val="FFFFFF"/>
                </a:solidFill>
              </a14:hiddenFill>
            </a:ext>
          </a:extLst>
        </p:spPr>
      </p:pic>
      <p:sp>
        <p:nvSpPr>
          <p:cNvPr id="18" name="Rectangle 17"/>
          <p:cNvSpPr/>
          <p:nvPr/>
        </p:nvSpPr>
        <p:spPr>
          <a:xfrm rot="20526117">
            <a:off x="1800854" y="4490850"/>
            <a:ext cx="3193901" cy="369332"/>
          </a:xfrm>
          <a:prstGeom prst="rect">
            <a:avLst/>
          </a:prstGeom>
          <a:solidFill>
            <a:srgbClr val="FFC000"/>
          </a:solidFill>
          <a:ln>
            <a:solidFill>
              <a:schemeClr val="tx1"/>
            </a:solidFill>
          </a:ln>
        </p:spPr>
        <p:txBody>
          <a:bodyPr wrap="square">
            <a:spAutoFit/>
          </a:bodyPr>
          <a:lstStyle/>
          <a:p>
            <a:pPr lvl="0" algn="ctr"/>
            <a:r>
              <a:rPr lang="ar-SA" dirty="0">
                <a:solidFill>
                  <a:srgbClr val="4BACC6">
                    <a:lumMod val="75000"/>
                  </a:srgbClr>
                </a:solidFill>
                <a:latin typeface="Times New Roman"/>
                <a:ea typeface="Times New Roman"/>
                <a:cs typeface="Titr"/>
              </a:rPr>
              <a:t>آثار نماز شب پس از مرگ و در اخرت</a:t>
            </a:r>
            <a:endParaRPr lang="en-US" dirty="0">
              <a:solidFill>
                <a:srgbClr val="4BACC6">
                  <a:lumMod val="75000"/>
                </a:srgbClr>
              </a:solidFill>
              <a:latin typeface="Times New Roman"/>
              <a:ea typeface="Times New Roman"/>
              <a:cs typeface="Titr"/>
            </a:endParaRPr>
          </a:p>
        </p:txBody>
      </p:sp>
      <p:sp>
        <p:nvSpPr>
          <p:cNvPr id="19" name="Rectangle 18"/>
          <p:cNvSpPr/>
          <p:nvPr/>
        </p:nvSpPr>
        <p:spPr>
          <a:xfrm rot="20921519">
            <a:off x="533400" y="2159713"/>
            <a:ext cx="2102677" cy="410882"/>
          </a:xfrm>
          <a:prstGeom prst="rect">
            <a:avLst/>
          </a:prstGeom>
          <a:solidFill>
            <a:srgbClr val="FFC000"/>
          </a:solidFill>
          <a:ln>
            <a:solidFill>
              <a:schemeClr val="tx1"/>
            </a:solidFill>
          </a:ln>
        </p:spPr>
        <p:txBody>
          <a:bodyPr wrap="square">
            <a:spAutoFit/>
          </a:bodyPr>
          <a:lstStyle/>
          <a:p>
            <a:pPr algn="ctr" rtl="1">
              <a:lnSpc>
                <a:spcPct val="115000"/>
              </a:lnSpc>
              <a:spcAft>
                <a:spcPts val="1000"/>
              </a:spcAft>
            </a:pPr>
            <a:r>
              <a:rPr lang="fa-IR" dirty="0" smtClean="0">
                <a:solidFill>
                  <a:schemeClr val="accent5">
                    <a:lumMod val="75000"/>
                  </a:schemeClr>
                </a:solidFill>
                <a:latin typeface="Times New Roman"/>
                <a:ea typeface="Times New Roman"/>
                <a:cs typeface="Titr"/>
              </a:rPr>
              <a:t>نماز شب در آیات قرآن</a:t>
            </a:r>
            <a:endParaRPr lang="en-US" dirty="0">
              <a:solidFill>
                <a:schemeClr val="accent5">
                  <a:lumMod val="75000"/>
                </a:schemeClr>
              </a:solidFill>
              <a:latin typeface="Times New Roman"/>
              <a:ea typeface="Times New Roman"/>
              <a:cs typeface="Titr"/>
            </a:endParaRPr>
          </a:p>
        </p:txBody>
      </p:sp>
      <p:sp>
        <p:nvSpPr>
          <p:cNvPr id="22" name="Rectangle 21"/>
          <p:cNvSpPr/>
          <p:nvPr/>
        </p:nvSpPr>
        <p:spPr>
          <a:xfrm rot="895328">
            <a:off x="3466288" y="5136586"/>
            <a:ext cx="2211420" cy="410882"/>
          </a:xfrm>
          <a:prstGeom prst="rect">
            <a:avLst/>
          </a:prstGeom>
          <a:solidFill>
            <a:srgbClr val="FFC000"/>
          </a:solidFill>
          <a:ln>
            <a:solidFill>
              <a:schemeClr val="tx1"/>
            </a:solidFill>
          </a:ln>
        </p:spPr>
        <p:txBody>
          <a:bodyPr wrap="square">
            <a:spAutoFit/>
          </a:bodyPr>
          <a:lstStyle/>
          <a:p>
            <a:pPr algn="ctr" rtl="1">
              <a:lnSpc>
                <a:spcPct val="115000"/>
              </a:lnSpc>
              <a:spcAft>
                <a:spcPts val="1000"/>
              </a:spcAft>
            </a:pPr>
            <a:r>
              <a:rPr lang="ar-SA" dirty="0">
                <a:solidFill>
                  <a:srgbClr val="4BACC6">
                    <a:lumMod val="75000"/>
                  </a:srgbClr>
                </a:solidFill>
                <a:latin typeface="Times New Roman"/>
                <a:ea typeface="Times New Roman"/>
                <a:cs typeface="Titr"/>
              </a:rPr>
              <a:t>نماز شب درکلام معصوم</a:t>
            </a:r>
            <a:endParaRPr lang="en-US" dirty="0">
              <a:solidFill>
                <a:schemeClr val="accent5">
                  <a:lumMod val="75000"/>
                </a:schemeClr>
              </a:solidFill>
              <a:latin typeface="Times New Roman"/>
              <a:ea typeface="Times New Roman"/>
              <a:cs typeface="Titr"/>
            </a:endParaRPr>
          </a:p>
        </p:txBody>
      </p:sp>
      <p:sp>
        <p:nvSpPr>
          <p:cNvPr id="23" name="Rectangle 22"/>
          <p:cNvSpPr/>
          <p:nvPr/>
        </p:nvSpPr>
        <p:spPr>
          <a:xfrm rot="19355076">
            <a:off x="5525497" y="4490851"/>
            <a:ext cx="2007138" cy="369332"/>
          </a:xfrm>
          <a:prstGeom prst="rect">
            <a:avLst/>
          </a:prstGeom>
          <a:solidFill>
            <a:srgbClr val="FFC000"/>
          </a:solidFill>
          <a:ln>
            <a:solidFill>
              <a:schemeClr val="tx1"/>
            </a:solidFill>
          </a:ln>
        </p:spPr>
        <p:txBody>
          <a:bodyPr wrap="square">
            <a:spAutoFit/>
          </a:bodyPr>
          <a:lstStyle/>
          <a:p>
            <a:pPr lvl="0" algn="ctr"/>
            <a:r>
              <a:rPr lang="ar-SA" dirty="0">
                <a:solidFill>
                  <a:srgbClr val="4BACC6">
                    <a:lumMod val="75000"/>
                  </a:srgbClr>
                </a:solidFill>
                <a:latin typeface="Times New Roman"/>
                <a:ea typeface="Times New Roman"/>
                <a:cs typeface="Titr"/>
              </a:rPr>
              <a:t>آثار نماز شب در دنیا</a:t>
            </a:r>
            <a:endParaRPr lang="en-US" dirty="0">
              <a:solidFill>
                <a:srgbClr val="4BACC6">
                  <a:lumMod val="75000"/>
                </a:srgbClr>
              </a:solidFill>
              <a:latin typeface="Times New Roman"/>
              <a:ea typeface="Times New Roman"/>
              <a:cs typeface="Titr"/>
            </a:endParaRPr>
          </a:p>
        </p:txBody>
      </p:sp>
      <p:sp>
        <p:nvSpPr>
          <p:cNvPr id="24" name="Rectangle 23"/>
          <p:cNvSpPr/>
          <p:nvPr/>
        </p:nvSpPr>
        <p:spPr>
          <a:xfrm rot="21075222">
            <a:off x="4501607" y="2509855"/>
            <a:ext cx="1471454" cy="369332"/>
          </a:xfrm>
          <a:prstGeom prst="rect">
            <a:avLst/>
          </a:prstGeom>
          <a:solidFill>
            <a:srgbClr val="FFC000"/>
          </a:solidFill>
          <a:ln>
            <a:solidFill>
              <a:schemeClr val="tx1"/>
            </a:solidFill>
          </a:ln>
        </p:spPr>
        <p:txBody>
          <a:bodyPr wrap="square">
            <a:spAutoFit/>
          </a:bodyPr>
          <a:lstStyle/>
          <a:p>
            <a:pPr lvl="0" algn="ctr"/>
            <a:r>
              <a:rPr lang="ar-SA" dirty="0">
                <a:solidFill>
                  <a:srgbClr val="4BACC6">
                    <a:lumMod val="75000"/>
                  </a:srgbClr>
                </a:solidFill>
                <a:latin typeface="Times New Roman"/>
                <a:ea typeface="Times New Roman"/>
                <a:cs typeface="Titr"/>
              </a:rPr>
              <a:t>وقت نماز شب</a:t>
            </a:r>
            <a:endParaRPr lang="en-US" dirty="0">
              <a:solidFill>
                <a:srgbClr val="4BACC6">
                  <a:lumMod val="75000"/>
                </a:srgbClr>
              </a:solidFill>
              <a:latin typeface="Times New Roman"/>
              <a:ea typeface="Times New Roman"/>
              <a:cs typeface="Titr"/>
            </a:endParaRPr>
          </a:p>
        </p:txBody>
      </p:sp>
      <p:sp>
        <p:nvSpPr>
          <p:cNvPr id="25" name="Rectangle 24"/>
          <p:cNvSpPr/>
          <p:nvPr/>
        </p:nvSpPr>
        <p:spPr>
          <a:xfrm rot="20142184">
            <a:off x="7561465" y="1315409"/>
            <a:ext cx="1510898" cy="369332"/>
          </a:xfrm>
          <a:prstGeom prst="rect">
            <a:avLst/>
          </a:prstGeom>
          <a:solidFill>
            <a:srgbClr val="FFC000"/>
          </a:solidFill>
          <a:ln>
            <a:solidFill>
              <a:schemeClr val="tx1"/>
            </a:solidFill>
          </a:ln>
        </p:spPr>
        <p:txBody>
          <a:bodyPr wrap="square">
            <a:spAutoFit/>
          </a:bodyPr>
          <a:lstStyle/>
          <a:p>
            <a:pPr lvl="0" algn="ctr"/>
            <a:r>
              <a:rPr lang="ar-SA" dirty="0">
                <a:solidFill>
                  <a:srgbClr val="4BACC6">
                    <a:lumMod val="75000"/>
                  </a:srgbClr>
                </a:solidFill>
                <a:latin typeface="Times New Roman"/>
                <a:ea typeface="Times New Roman"/>
                <a:cs typeface="Titr"/>
              </a:rPr>
              <a:t>موانع نماز شب</a:t>
            </a:r>
            <a:endParaRPr lang="en-US" dirty="0">
              <a:solidFill>
                <a:srgbClr val="4BACC6">
                  <a:lumMod val="75000"/>
                </a:srgbClr>
              </a:solidFill>
              <a:latin typeface="Times New Roman"/>
              <a:ea typeface="Times New Roman"/>
              <a:cs typeface="Titr"/>
            </a:endParaRPr>
          </a:p>
        </p:txBody>
      </p:sp>
      <p:sp>
        <p:nvSpPr>
          <p:cNvPr id="26" name="Rectangle 25"/>
          <p:cNvSpPr/>
          <p:nvPr/>
        </p:nvSpPr>
        <p:spPr>
          <a:xfrm rot="1344255">
            <a:off x="424285" y="3214452"/>
            <a:ext cx="1510898" cy="369332"/>
          </a:xfrm>
          <a:prstGeom prst="rect">
            <a:avLst/>
          </a:prstGeom>
          <a:solidFill>
            <a:srgbClr val="FFC000"/>
          </a:solidFill>
          <a:ln>
            <a:solidFill>
              <a:schemeClr val="tx1"/>
            </a:solidFill>
          </a:ln>
        </p:spPr>
        <p:txBody>
          <a:bodyPr wrap="square">
            <a:spAutoFit/>
          </a:bodyPr>
          <a:lstStyle/>
          <a:p>
            <a:pPr lvl="0" algn="ctr"/>
            <a:r>
              <a:rPr lang="fa-IR" dirty="0" smtClean="0">
                <a:solidFill>
                  <a:srgbClr val="4BACC6">
                    <a:lumMod val="75000"/>
                  </a:srgbClr>
                </a:solidFill>
                <a:latin typeface="Times New Roman"/>
                <a:ea typeface="Times New Roman"/>
                <a:cs typeface="Titr"/>
              </a:rPr>
              <a:t>قضای نماز شب</a:t>
            </a:r>
            <a:endParaRPr lang="en-US" dirty="0">
              <a:solidFill>
                <a:srgbClr val="4BACC6">
                  <a:lumMod val="75000"/>
                </a:srgbClr>
              </a:solidFill>
              <a:latin typeface="Times New Roman"/>
              <a:ea typeface="Times New Roman"/>
              <a:cs typeface="Titr"/>
            </a:endParaRPr>
          </a:p>
        </p:txBody>
      </p:sp>
      <p:sp>
        <p:nvSpPr>
          <p:cNvPr id="27" name="Rectangle 26"/>
          <p:cNvSpPr/>
          <p:nvPr/>
        </p:nvSpPr>
        <p:spPr>
          <a:xfrm rot="20844906">
            <a:off x="1544696" y="1270575"/>
            <a:ext cx="1367120" cy="369332"/>
          </a:xfrm>
          <a:prstGeom prst="rect">
            <a:avLst/>
          </a:prstGeom>
          <a:solidFill>
            <a:srgbClr val="FFC000"/>
          </a:solidFill>
          <a:ln>
            <a:solidFill>
              <a:schemeClr val="tx1"/>
            </a:solidFill>
          </a:ln>
        </p:spPr>
        <p:txBody>
          <a:bodyPr wrap="square">
            <a:spAutoFit/>
          </a:bodyPr>
          <a:lstStyle/>
          <a:p>
            <a:pPr lvl="0" algn="ctr"/>
            <a:r>
              <a:rPr lang="fa-IR" dirty="0" smtClean="0">
                <a:solidFill>
                  <a:srgbClr val="4BACC6">
                    <a:lumMod val="75000"/>
                  </a:srgbClr>
                </a:solidFill>
                <a:latin typeface="Times New Roman"/>
                <a:ea typeface="Times New Roman"/>
                <a:cs typeface="Titr"/>
              </a:rPr>
              <a:t>دیدگاه علماء</a:t>
            </a:r>
            <a:endParaRPr lang="en-US" dirty="0">
              <a:solidFill>
                <a:srgbClr val="4BACC6">
                  <a:lumMod val="75000"/>
                </a:srgbClr>
              </a:solidFill>
              <a:latin typeface="Times New Roman"/>
              <a:ea typeface="Times New Roman"/>
              <a:cs typeface="Titr"/>
            </a:endParaRPr>
          </a:p>
        </p:txBody>
      </p:sp>
      <p:sp>
        <p:nvSpPr>
          <p:cNvPr id="28" name="Rectangle 27"/>
          <p:cNvSpPr/>
          <p:nvPr/>
        </p:nvSpPr>
        <p:spPr>
          <a:xfrm rot="20518516">
            <a:off x="7778488" y="4079614"/>
            <a:ext cx="1277144" cy="369332"/>
          </a:xfrm>
          <a:prstGeom prst="rect">
            <a:avLst/>
          </a:prstGeom>
          <a:solidFill>
            <a:srgbClr val="FFC000"/>
          </a:solidFill>
          <a:ln>
            <a:solidFill>
              <a:schemeClr val="tx1"/>
            </a:solidFill>
          </a:ln>
        </p:spPr>
        <p:txBody>
          <a:bodyPr wrap="square">
            <a:spAutoFit/>
          </a:bodyPr>
          <a:lstStyle/>
          <a:p>
            <a:pPr lvl="0" algn="ctr"/>
            <a:r>
              <a:rPr lang="fa-IR" dirty="0" smtClean="0">
                <a:solidFill>
                  <a:srgbClr val="4BACC6">
                    <a:lumMod val="75000"/>
                  </a:srgbClr>
                </a:solidFill>
                <a:latin typeface="Times New Roman"/>
                <a:ea typeface="Times New Roman"/>
                <a:cs typeface="Titr"/>
              </a:rPr>
              <a:t>حدیث قدسی</a:t>
            </a:r>
            <a:endParaRPr lang="en-US" dirty="0">
              <a:solidFill>
                <a:srgbClr val="4BACC6">
                  <a:lumMod val="75000"/>
                </a:srgbClr>
              </a:solidFill>
              <a:latin typeface="Times New Roman"/>
              <a:ea typeface="Times New Roman"/>
              <a:cs typeface="Titr"/>
            </a:endParaRPr>
          </a:p>
        </p:txBody>
      </p:sp>
      <p:sp>
        <p:nvSpPr>
          <p:cNvPr id="29" name="Rectangle 28"/>
          <p:cNvSpPr/>
          <p:nvPr/>
        </p:nvSpPr>
        <p:spPr>
          <a:xfrm rot="1596847">
            <a:off x="6899762" y="5062976"/>
            <a:ext cx="2202475" cy="369332"/>
          </a:xfrm>
          <a:prstGeom prst="rect">
            <a:avLst/>
          </a:prstGeom>
          <a:solidFill>
            <a:srgbClr val="FFC000"/>
          </a:solidFill>
          <a:ln>
            <a:solidFill>
              <a:schemeClr val="tx1"/>
            </a:solidFill>
          </a:ln>
        </p:spPr>
        <p:txBody>
          <a:bodyPr wrap="square">
            <a:spAutoFit/>
          </a:bodyPr>
          <a:lstStyle/>
          <a:p>
            <a:pPr lvl="0" algn="ctr"/>
            <a:r>
              <a:rPr lang="fa-IR" dirty="0" smtClean="0">
                <a:solidFill>
                  <a:srgbClr val="4BACC6">
                    <a:lumMod val="75000"/>
                  </a:srgbClr>
                </a:solidFill>
                <a:latin typeface="Times New Roman"/>
                <a:ea typeface="Times New Roman"/>
                <a:cs typeface="Titr"/>
              </a:rPr>
              <a:t>کلام زیبای امیرالمومنین</a:t>
            </a:r>
            <a:endParaRPr lang="en-US" dirty="0">
              <a:solidFill>
                <a:srgbClr val="4BACC6">
                  <a:lumMod val="75000"/>
                </a:srgbClr>
              </a:solidFill>
              <a:latin typeface="Times New Roman"/>
              <a:ea typeface="Times New Roman"/>
              <a:cs typeface="Titr"/>
            </a:endParaRPr>
          </a:p>
        </p:txBody>
      </p:sp>
      <p:sp>
        <p:nvSpPr>
          <p:cNvPr id="30" name="Rectangle 29"/>
          <p:cNvSpPr/>
          <p:nvPr/>
        </p:nvSpPr>
        <p:spPr>
          <a:xfrm>
            <a:off x="2507655" y="3560580"/>
            <a:ext cx="4018381" cy="410882"/>
          </a:xfrm>
          <a:prstGeom prst="rect">
            <a:avLst/>
          </a:prstGeom>
          <a:solidFill>
            <a:srgbClr val="FFC000"/>
          </a:solidFill>
          <a:ln>
            <a:solidFill>
              <a:schemeClr val="tx1"/>
            </a:solidFill>
          </a:ln>
        </p:spPr>
        <p:txBody>
          <a:bodyPr wrap="square">
            <a:spAutoFit/>
          </a:bodyPr>
          <a:lstStyle/>
          <a:p>
            <a:pPr lvl="0" algn="r" rtl="1">
              <a:lnSpc>
                <a:spcPct val="115000"/>
              </a:lnSpc>
              <a:spcAft>
                <a:spcPts val="1000"/>
              </a:spcAft>
            </a:pPr>
            <a:r>
              <a:rPr lang="ar-SA" dirty="0">
                <a:solidFill>
                  <a:srgbClr val="4BACC6">
                    <a:lumMod val="75000"/>
                  </a:srgbClr>
                </a:solidFill>
                <a:latin typeface="Times New Roman"/>
                <a:ea typeface="Times New Roman"/>
                <a:cs typeface="Titr"/>
              </a:rPr>
              <a:t>حکمت نماز شب آیت الله العظمی جوادی آملی </a:t>
            </a:r>
            <a:endParaRPr lang="en-US" dirty="0">
              <a:solidFill>
                <a:srgbClr val="4BACC6">
                  <a:lumMod val="75000"/>
                </a:srgbClr>
              </a:solidFill>
              <a:latin typeface="Times New Roman"/>
              <a:ea typeface="Times New Roman"/>
              <a:cs typeface="Titr"/>
            </a:endParaRPr>
          </a:p>
        </p:txBody>
      </p:sp>
      <p:sp>
        <p:nvSpPr>
          <p:cNvPr id="31" name="Rectangle 30"/>
          <p:cNvSpPr/>
          <p:nvPr/>
        </p:nvSpPr>
        <p:spPr>
          <a:xfrm>
            <a:off x="479952" y="5453520"/>
            <a:ext cx="2850095" cy="461665"/>
          </a:xfrm>
          <a:prstGeom prst="rect">
            <a:avLst/>
          </a:prstGeom>
          <a:solidFill>
            <a:srgbClr val="FFC000"/>
          </a:solidFill>
          <a:ln>
            <a:solidFill>
              <a:schemeClr val="tx1"/>
            </a:solidFill>
          </a:ln>
        </p:spPr>
        <p:txBody>
          <a:bodyPr wrap="square">
            <a:spAutoFit/>
          </a:bodyPr>
          <a:lstStyle/>
          <a:p>
            <a:pPr lvl="0" algn="r" rtl="1">
              <a:lnSpc>
                <a:spcPct val="150000"/>
              </a:lnSpc>
            </a:pPr>
            <a:r>
              <a:rPr lang="ar-SA" sz="1600" dirty="0">
                <a:solidFill>
                  <a:srgbClr val="4BACC6">
                    <a:lumMod val="75000"/>
                  </a:srgbClr>
                </a:solidFill>
                <a:latin typeface="Times New Roman"/>
                <a:ea typeface="Times New Roman"/>
                <a:cs typeface="Titr"/>
              </a:rPr>
              <a:t>دعا به جهت بیدارشدن برای نماز شب</a:t>
            </a:r>
            <a:endParaRPr lang="en-US" sz="1600" dirty="0">
              <a:solidFill>
                <a:srgbClr val="4BACC6">
                  <a:lumMod val="75000"/>
                </a:srgbClr>
              </a:solidFill>
              <a:latin typeface="Times New Roman"/>
              <a:ea typeface="Times New Roman"/>
              <a:cs typeface="Titr"/>
            </a:endParaRPr>
          </a:p>
        </p:txBody>
      </p:sp>
    </p:spTree>
    <p:extLst>
      <p:ext uri="{BB962C8B-B14F-4D97-AF65-F5344CB8AC3E}">
        <p14:creationId xmlns:p14="http://schemas.microsoft.com/office/powerpoint/2010/main" val="2561230432"/>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8" name="2 Subtítulo"/>
          <p:cNvSpPr txBox="1">
            <a:spLocks/>
          </p:cNvSpPr>
          <p:nvPr/>
        </p:nvSpPr>
        <p:spPr bwMode="auto">
          <a:xfrm>
            <a:off x="250825" y="6234118"/>
            <a:ext cx="2017713" cy="46355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defRPr/>
            </a:pPr>
            <a:endParaRPr lang="es-ES" sz="2000" dirty="0">
              <a:solidFill>
                <a:prstClr val="white">
                  <a:lumMod val="75000"/>
                </a:prstClr>
              </a:solidFill>
            </a:endParaRPr>
          </a:p>
        </p:txBody>
      </p:sp>
      <p:pic>
        <p:nvPicPr>
          <p:cNvPr id="3082" name="44 Imagen">
            <a:hlinkClick r:id="" action="ppaction://hlinkshowjump?jump=nextslide"/>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494687" y="6329362"/>
            <a:ext cx="363538"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45 Imagen">
            <a:hlinkClick r:id="" action="ppaction://hlinkshowjump?jump=previousslide"/>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001000" y="6324600"/>
            <a:ext cx="363538"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6" name="Imagen 5" descr="C:\Users\Design\Documents\Edu\Product Launch\shadow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92586" y="6019800"/>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67 Recortar rectángulo de esquina del mismo lado"/>
          <p:cNvSpPr/>
          <p:nvPr/>
        </p:nvSpPr>
        <p:spPr>
          <a:xfrm>
            <a:off x="8316913" y="-1588"/>
            <a:ext cx="541312" cy="534988"/>
          </a:xfrm>
          <a:prstGeom prst="snip2SameRect">
            <a:avLst/>
          </a:prstGeom>
          <a:gradFill>
            <a:gsLst>
              <a:gs pos="0">
                <a:srgbClr val="C00000"/>
              </a:gs>
              <a:gs pos="80000">
                <a:srgbClr val="70201E"/>
              </a:gs>
              <a:gs pos="100000">
                <a:schemeClr val="accent2">
                  <a:shade val="94000"/>
                  <a:satMod val="135000"/>
                </a:schemeClr>
              </a:gs>
            </a:gsLst>
          </a:gra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es-HN" b="1" dirty="0">
                <a:solidFill>
                  <a:prstClr val="white"/>
                </a:solidFill>
              </a:rPr>
              <a:t>2</a:t>
            </a:r>
            <a:endParaRPr lang="es-ES" b="1" dirty="0">
              <a:solidFill>
                <a:prstClr val="white"/>
              </a:solidFill>
            </a:endParaRPr>
          </a:p>
        </p:txBody>
      </p:sp>
      <p:pic>
        <p:nvPicPr>
          <p:cNvPr id="20" name="Imagen 5" descr="C:\Users\Design\Documents\Edu\Product Launch\shadow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6012565"/>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28600" y="6180730"/>
            <a:ext cx="1676400" cy="646331"/>
          </a:xfrm>
          <a:prstGeom prst="rect">
            <a:avLst/>
          </a:prstGeom>
          <a:noFill/>
        </p:spPr>
        <p:txBody>
          <a:bodyPr wrap="square" rtlCol="0">
            <a:spAutoFit/>
          </a:bodyPr>
          <a:lstStyle/>
          <a:p>
            <a:r>
              <a:rPr lang="fa-IR" sz="3600" dirty="0">
                <a:solidFill>
                  <a:prstClr val="white">
                    <a:lumMod val="65000"/>
                  </a:prstClr>
                </a:solidFill>
                <a:cs typeface="B Yekan" pitchFamily="2" charset="-78"/>
              </a:rPr>
              <a:t>نماز شب</a:t>
            </a:r>
            <a:endParaRPr lang="en-US" sz="3600" dirty="0">
              <a:solidFill>
                <a:prstClr val="white">
                  <a:lumMod val="65000"/>
                </a:prstClr>
              </a:solidFill>
              <a:cs typeface="B Yekan" pitchFamily="2" charset="-78"/>
            </a:endParaRPr>
          </a:p>
        </p:txBody>
      </p:sp>
      <p:sp>
        <p:nvSpPr>
          <p:cNvPr id="5" name="Rectangle 4"/>
          <p:cNvSpPr/>
          <p:nvPr/>
        </p:nvSpPr>
        <p:spPr>
          <a:xfrm>
            <a:off x="914401" y="1447800"/>
            <a:ext cx="7268368" cy="2569934"/>
          </a:xfrm>
          <a:prstGeom prst="rect">
            <a:avLst/>
          </a:prstGeom>
        </p:spPr>
        <p:txBody>
          <a:bodyPr wrap="square">
            <a:spAutoFit/>
          </a:bodyPr>
          <a:lstStyle/>
          <a:p>
            <a:pPr algn="r" rtl="1">
              <a:lnSpc>
                <a:spcPct val="115000"/>
              </a:lnSpc>
            </a:pPr>
            <a:endParaRPr lang="en-US" sz="2000" dirty="0">
              <a:cs typeface="B Koodak" pitchFamily="2" charset="-78"/>
            </a:endParaRPr>
          </a:p>
          <a:p>
            <a:pPr algn="r" rtl="1">
              <a:lnSpc>
                <a:spcPct val="115000"/>
              </a:lnSpc>
              <a:spcAft>
                <a:spcPts val="1000"/>
              </a:spcAft>
            </a:pPr>
            <a:r>
              <a:rPr lang="ar-SA" sz="2000" dirty="0">
                <a:cs typeface="B Koodak" pitchFamily="2" charset="-78"/>
              </a:rPr>
              <a:t>در میان نمازهای مستحبی نماز شب جایگاه خاصی دارد و تاکید فراوانی که در ایات قران و احادیث به ان شده است به مراتب بیش از نمازهای مستحبی دیگر است. به همین جهت اولیاء خدا ان را حتما بجا اورده و به تهجد و عبادت نیمه شب می پرداختند تا انجا که خداوند نماز شب را بر بنده محبوبش حضرت ختمی مرتبت محمد مصطفی (ص) واجب ساخته و چنین فرمان داده است (و برخی از شب را بیدار باش و به تهجد بپرداز که نماز شب نافله خاص توست </a:t>
            </a:r>
            <a:r>
              <a:rPr lang="ar-SA" sz="2000" dirty="0" smtClean="0">
                <a:cs typeface="B Koodak" pitchFamily="2" charset="-78"/>
              </a:rPr>
              <a:t>)</a:t>
            </a:r>
            <a:r>
              <a:rPr lang="en-US" sz="2000" dirty="0" smtClean="0">
                <a:cs typeface="B Koodak" pitchFamily="2" charset="-78"/>
              </a:rPr>
              <a:t> </a:t>
            </a:r>
            <a:r>
              <a:rPr lang="ar-SA" sz="1600" dirty="0">
                <a:solidFill>
                  <a:schemeClr val="accent3">
                    <a:lumMod val="75000"/>
                  </a:schemeClr>
                </a:solidFill>
                <a:latin typeface="Times New Roman"/>
                <a:ea typeface="Times New Roman"/>
                <a:cs typeface="Titr"/>
              </a:rPr>
              <a:t>(سوره اسراء ایه </a:t>
            </a:r>
            <a:r>
              <a:rPr lang="fa-IR" sz="1600" dirty="0">
                <a:solidFill>
                  <a:schemeClr val="accent3">
                    <a:lumMod val="75000"/>
                  </a:schemeClr>
                </a:solidFill>
                <a:latin typeface="Times New Roman"/>
                <a:ea typeface="Times New Roman"/>
                <a:cs typeface="Titr"/>
              </a:rPr>
              <a:t>۷۹)</a:t>
            </a:r>
            <a:endParaRPr lang="en-US" sz="1600" dirty="0">
              <a:solidFill>
                <a:schemeClr val="accent3">
                  <a:lumMod val="75000"/>
                </a:schemeClr>
              </a:solidFill>
              <a:latin typeface="Times New Roman"/>
              <a:ea typeface="Times New Roman"/>
              <a:cs typeface="Titr"/>
            </a:endParaRPr>
          </a:p>
        </p:txBody>
      </p:sp>
      <p:sp>
        <p:nvSpPr>
          <p:cNvPr id="13" name="Rectangle 12"/>
          <p:cNvSpPr/>
          <p:nvPr/>
        </p:nvSpPr>
        <p:spPr>
          <a:xfrm>
            <a:off x="1883560" y="685800"/>
            <a:ext cx="5126840" cy="587853"/>
          </a:xfrm>
          <a:prstGeom prst="rect">
            <a:avLst/>
          </a:prstGeom>
          <a:solidFill>
            <a:srgbClr val="FFC000"/>
          </a:solidFill>
          <a:ln>
            <a:solidFill>
              <a:schemeClr val="tx1"/>
            </a:solidFill>
          </a:ln>
        </p:spPr>
        <p:txBody>
          <a:bodyPr wrap="square">
            <a:spAutoFit/>
          </a:bodyPr>
          <a:lstStyle/>
          <a:p>
            <a:pPr lvl="0" algn="ctr" rtl="1">
              <a:lnSpc>
                <a:spcPct val="115000"/>
              </a:lnSpc>
            </a:pPr>
            <a:r>
              <a:rPr lang="ar-SA" sz="2800" dirty="0">
                <a:solidFill>
                  <a:schemeClr val="accent5">
                    <a:lumMod val="75000"/>
                  </a:schemeClr>
                </a:solidFill>
                <a:latin typeface="Times New Roman"/>
                <a:ea typeface="Times New Roman"/>
                <a:cs typeface="Titr"/>
              </a:rPr>
              <a:t>چه کسي توفيق نماز شب پيدا مي کند؟ </a:t>
            </a:r>
            <a:endParaRPr lang="en-US" sz="2800" dirty="0">
              <a:solidFill>
                <a:schemeClr val="accent5">
                  <a:lumMod val="75000"/>
                </a:schemeClr>
              </a:solidFill>
              <a:latin typeface="Times New Roman"/>
              <a:ea typeface="Times New Roman"/>
              <a:cs typeface="Titr"/>
            </a:endParaRPr>
          </a:p>
        </p:txBody>
      </p:sp>
      <p:pic>
        <p:nvPicPr>
          <p:cNvPr id="11" name="Picture 6" descr="[تصویر:  YaMahdi.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20098205">
            <a:off x="-759" y="175390"/>
            <a:ext cx="1700194" cy="11288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0467241"/>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8" name="2 Subtítulo"/>
          <p:cNvSpPr txBox="1">
            <a:spLocks/>
          </p:cNvSpPr>
          <p:nvPr/>
        </p:nvSpPr>
        <p:spPr bwMode="auto">
          <a:xfrm>
            <a:off x="250825" y="6234118"/>
            <a:ext cx="2017713" cy="46355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defRPr/>
            </a:pPr>
            <a:endParaRPr lang="es-ES" sz="2000" dirty="0">
              <a:solidFill>
                <a:prstClr val="white">
                  <a:lumMod val="75000"/>
                </a:prstClr>
              </a:solidFill>
            </a:endParaRPr>
          </a:p>
        </p:txBody>
      </p:sp>
      <p:pic>
        <p:nvPicPr>
          <p:cNvPr id="3082" name="44 Imagen">
            <a:hlinkClick r:id="" action="ppaction://hlinkshowjump?jump=nextslide"/>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494687" y="6329362"/>
            <a:ext cx="363538"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45 Imagen">
            <a:hlinkClick r:id="" action="ppaction://hlinkshowjump?jump=previousslide"/>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001000" y="6324600"/>
            <a:ext cx="363538"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6" name="Imagen 5" descr="C:\Users\Design\Documents\Edu\Product Launch\shadow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92586" y="6019800"/>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67 Recortar rectángulo de esquina del mismo lado"/>
          <p:cNvSpPr/>
          <p:nvPr/>
        </p:nvSpPr>
        <p:spPr>
          <a:xfrm>
            <a:off x="8316913" y="-1588"/>
            <a:ext cx="541312" cy="534988"/>
          </a:xfrm>
          <a:prstGeom prst="snip2SameRect">
            <a:avLst/>
          </a:prstGeom>
          <a:gradFill>
            <a:gsLst>
              <a:gs pos="0">
                <a:srgbClr val="C00000"/>
              </a:gs>
              <a:gs pos="80000">
                <a:srgbClr val="70201E"/>
              </a:gs>
              <a:gs pos="100000">
                <a:schemeClr val="accent2">
                  <a:shade val="94000"/>
                  <a:satMod val="135000"/>
                </a:schemeClr>
              </a:gs>
            </a:gsLst>
          </a:gra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es-HN" b="1" dirty="0">
                <a:solidFill>
                  <a:prstClr val="white"/>
                </a:solidFill>
              </a:rPr>
              <a:t>2</a:t>
            </a:r>
            <a:endParaRPr lang="es-ES" b="1" dirty="0">
              <a:solidFill>
                <a:prstClr val="white"/>
              </a:solidFill>
            </a:endParaRPr>
          </a:p>
        </p:txBody>
      </p:sp>
      <p:pic>
        <p:nvPicPr>
          <p:cNvPr id="20" name="Imagen 5" descr="C:\Users\Design\Documents\Edu\Product Launch\shadow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6012565"/>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28600" y="6180730"/>
            <a:ext cx="1676400" cy="646331"/>
          </a:xfrm>
          <a:prstGeom prst="rect">
            <a:avLst/>
          </a:prstGeom>
          <a:noFill/>
        </p:spPr>
        <p:txBody>
          <a:bodyPr wrap="square" rtlCol="0">
            <a:spAutoFit/>
          </a:bodyPr>
          <a:lstStyle/>
          <a:p>
            <a:r>
              <a:rPr lang="fa-IR" sz="3600" dirty="0">
                <a:solidFill>
                  <a:prstClr val="white">
                    <a:lumMod val="65000"/>
                  </a:prstClr>
                </a:solidFill>
                <a:cs typeface="B Yekan" pitchFamily="2" charset="-78"/>
              </a:rPr>
              <a:t>نماز شب</a:t>
            </a:r>
            <a:endParaRPr lang="en-US" sz="3600" dirty="0">
              <a:solidFill>
                <a:prstClr val="white">
                  <a:lumMod val="65000"/>
                </a:prstClr>
              </a:solidFill>
              <a:cs typeface="B Yekan" pitchFamily="2" charset="-78"/>
            </a:endParaRPr>
          </a:p>
        </p:txBody>
      </p:sp>
      <p:sp>
        <p:nvSpPr>
          <p:cNvPr id="4" name="Rectangle 3"/>
          <p:cNvSpPr/>
          <p:nvPr/>
        </p:nvSpPr>
        <p:spPr>
          <a:xfrm>
            <a:off x="914399" y="1436906"/>
            <a:ext cx="7268370" cy="4555093"/>
          </a:xfrm>
          <a:prstGeom prst="rect">
            <a:avLst/>
          </a:prstGeom>
        </p:spPr>
        <p:txBody>
          <a:bodyPr wrap="square">
            <a:spAutoFit/>
          </a:bodyPr>
          <a:lstStyle/>
          <a:p>
            <a:pPr algn="r" rtl="1"/>
            <a:r>
              <a:rPr lang="ar-SA" sz="2000" dirty="0">
                <a:cs typeface="B Yekan" pitchFamily="2" charset="-78"/>
              </a:rPr>
              <a:t>وَ مِنَ اللَّیْلِ فَتَهَجَّدْ بِهِ </a:t>
            </a:r>
            <a:r>
              <a:rPr lang="ar-SA" sz="2000" dirty="0" smtClean="0">
                <a:cs typeface="B Yekan" pitchFamily="2" charset="-78"/>
              </a:rPr>
              <a:t>نافِلَهً </a:t>
            </a:r>
            <a:r>
              <a:rPr lang="ar-SA" sz="2000" dirty="0">
                <a:cs typeface="B Yekan" pitchFamily="2" charset="-78"/>
              </a:rPr>
              <a:t>لَکَ عَسی‏ أَنْ یَبْعَثَکَ رَبُّکَ مَقاماً مَحْمُوداً </a:t>
            </a:r>
            <a:r>
              <a:rPr lang="ar-SA" sz="1400" dirty="0">
                <a:cs typeface="B Yekan" pitchFamily="2" charset="-78"/>
              </a:rPr>
              <a:t>(سوره اسراء ایه </a:t>
            </a:r>
            <a:r>
              <a:rPr lang="fa-IR" sz="1400" dirty="0">
                <a:cs typeface="B Yekan" pitchFamily="2" charset="-78"/>
              </a:rPr>
              <a:t>۷۹)</a:t>
            </a:r>
            <a:r>
              <a:rPr lang="ar-SA" dirty="0" smtClean="0">
                <a:effectLst/>
                <a:ea typeface="Times New Roman"/>
                <a:cs typeface="B Koodak" pitchFamily="2" charset="-78"/>
              </a:rPr>
              <a:t/>
            </a:r>
            <a:br>
              <a:rPr lang="ar-SA" dirty="0" smtClean="0">
                <a:effectLst/>
                <a:ea typeface="Times New Roman"/>
                <a:cs typeface="B Koodak" pitchFamily="2" charset="-78"/>
              </a:rPr>
            </a:br>
            <a:r>
              <a:rPr lang="ar-SA" dirty="0">
                <a:solidFill>
                  <a:prstClr val="white">
                    <a:lumMod val="65000"/>
                  </a:prstClr>
                </a:solidFill>
                <a:cs typeface="B Yekan" pitchFamily="2" charset="-78"/>
              </a:rPr>
              <a:t>و پاسی از شب را (از خواب برخیز، و) قرآن (و نماز) بخوان! این یک وظیفه اضافی برای توست امید است پروردگارت تو را به مقامی در خور ستایش برانگیزد!</a:t>
            </a:r>
            <a:r>
              <a:rPr lang="ar-SA" dirty="0" smtClean="0">
                <a:effectLst/>
                <a:ea typeface="Times New Roman"/>
                <a:cs typeface="B Koodak" pitchFamily="2" charset="-78"/>
              </a:rPr>
              <a:t/>
            </a:r>
            <a:br>
              <a:rPr lang="ar-SA" dirty="0" smtClean="0">
                <a:effectLst/>
                <a:ea typeface="Times New Roman"/>
                <a:cs typeface="B Koodak" pitchFamily="2" charset="-78"/>
              </a:rPr>
            </a:br>
            <a:r>
              <a:rPr lang="ar-SA" sz="2000" dirty="0">
                <a:cs typeface="B Yekan" pitchFamily="2" charset="-78"/>
              </a:rPr>
              <a:t>کانُوا قَلیلاً مِنَ اللَّیْلِ ما یَهْجَعُونَ وَ بِالْأَسْحارِ هُمْ یَسْتَغْفِرُونَ </a:t>
            </a:r>
            <a:r>
              <a:rPr lang="ar-SA" sz="1400" dirty="0">
                <a:cs typeface="B Yekan" pitchFamily="2" charset="-78"/>
              </a:rPr>
              <a:t>(سوره ذاریات ایه </a:t>
            </a:r>
            <a:r>
              <a:rPr lang="fa-IR" sz="1400" dirty="0">
                <a:cs typeface="B Yekan" pitchFamily="2" charset="-78"/>
              </a:rPr>
              <a:t>۱۷</a:t>
            </a:r>
            <a:r>
              <a:rPr lang="ar-SA" sz="1400" dirty="0">
                <a:cs typeface="B Yekan" pitchFamily="2" charset="-78"/>
              </a:rPr>
              <a:t> و </a:t>
            </a:r>
            <a:r>
              <a:rPr lang="fa-IR" sz="1400" dirty="0">
                <a:cs typeface="B Yekan" pitchFamily="2" charset="-78"/>
              </a:rPr>
              <a:t>۱۸)</a:t>
            </a:r>
            <a:r>
              <a:rPr lang="ar-SA" sz="2000" dirty="0">
                <a:cs typeface="B Yekan" pitchFamily="2" charset="-78"/>
              </a:rPr>
              <a:t/>
            </a:r>
            <a:br>
              <a:rPr lang="ar-SA" sz="2000" dirty="0">
                <a:cs typeface="B Yekan" pitchFamily="2" charset="-78"/>
              </a:rPr>
            </a:br>
            <a:r>
              <a:rPr lang="ar-SA" dirty="0">
                <a:solidFill>
                  <a:prstClr val="white">
                    <a:lumMod val="65000"/>
                  </a:prstClr>
                </a:solidFill>
                <a:cs typeface="B Yekan" pitchFamily="2" charset="-78"/>
              </a:rPr>
              <a:t>آنها کمی از شب را می‏خوابیدند، و در سحرگاهان استغفار می‏کردند</a:t>
            </a:r>
            <a:r>
              <a:rPr lang="ar-SA" dirty="0" smtClean="0">
                <a:effectLst/>
                <a:ea typeface="Times New Roman"/>
                <a:cs typeface="B Koodak" pitchFamily="2" charset="-78"/>
              </a:rPr>
              <a:t/>
            </a:r>
            <a:br>
              <a:rPr lang="ar-SA" dirty="0" smtClean="0">
                <a:effectLst/>
                <a:ea typeface="Times New Roman"/>
                <a:cs typeface="B Koodak" pitchFamily="2" charset="-78"/>
              </a:rPr>
            </a:br>
            <a:r>
              <a:rPr lang="ar-SA" sz="2000" dirty="0">
                <a:cs typeface="B Yekan" pitchFamily="2" charset="-78"/>
              </a:rPr>
              <a:t>تَتَجافی‏ جُنُوبُهُمْ عَنِ الْمَضاجِعِ یَدْعُونَ رَبَّهُمْ خَوْفاً وَ طَمَعاً وَ مِمَّا رَزَقْناهُمْ یُنْفِقُونَ </a:t>
            </a:r>
            <a:r>
              <a:rPr lang="ar-SA" sz="1400" dirty="0">
                <a:cs typeface="B Yekan" pitchFamily="2" charset="-78"/>
              </a:rPr>
              <a:t>(سوره سجده ایه </a:t>
            </a:r>
            <a:r>
              <a:rPr lang="fa-IR" sz="1400" dirty="0">
                <a:cs typeface="B Yekan" pitchFamily="2" charset="-78"/>
              </a:rPr>
              <a:t>۱۶)</a:t>
            </a:r>
            <a:r>
              <a:rPr lang="ar-SA" dirty="0">
                <a:cs typeface="B Yekan" pitchFamily="2" charset="-78"/>
              </a:rPr>
              <a:t/>
            </a:r>
            <a:br>
              <a:rPr lang="ar-SA" dirty="0">
                <a:cs typeface="B Yekan" pitchFamily="2" charset="-78"/>
              </a:rPr>
            </a:br>
            <a:r>
              <a:rPr lang="ar-SA" dirty="0">
                <a:solidFill>
                  <a:prstClr val="white">
                    <a:lumMod val="65000"/>
                  </a:prstClr>
                </a:solidFill>
                <a:cs typeface="B Yekan" pitchFamily="2" charset="-78"/>
              </a:rPr>
              <a:t>پهلوهایشان از بسترها در دل شب دور می‏شود (و بپا می‏خیزند و رو به درگاه خدا می آورند) و پروردگار خود را با بیم و امید می‏خوانند، و از آنچه به آنان روزی داده‏ایم انفاق می‏کنند!</a:t>
            </a:r>
            <a:r>
              <a:rPr lang="ar-SA" dirty="0" smtClean="0">
                <a:effectLst/>
                <a:ea typeface="Times New Roman"/>
                <a:cs typeface="B Koodak" pitchFamily="2" charset="-78"/>
              </a:rPr>
              <a:t/>
            </a:r>
            <a:br>
              <a:rPr lang="ar-SA" dirty="0" smtClean="0">
                <a:effectLst/>
                <a:ea typeface="Times New Roman"/>
                <a:cs typeface="B Koodak" pitchFamily="2" charset="-78"/>
              </a:rPr>
            </a:br>
            <a:r>
              <a:rPr lang="ar-SA" sz="2000" dirty="0">
                <a:cs typeface="B Yekan" pitchFamily="2" charset="-78"/>
              </a:rPr>
              <a:t>یا أَیُّهَا الْمُزَّمِّلُ - قُمِ اللَّیْلَ إِلاَّ قَلیلاً - نِصْفَهُ أَوِ انْقُصْ مِنْهُ قَلیلاً - َوْ زِدْ عَلَیْهِ وَ رَتِّلِ الْقُرْآنَ </a:t>
            </a:r>
            <a:r>
              <a:rPr lang="ar-SA" sz="2000" dirty="0" smtClean="0">
                <a:cs typeface="B Yekan" pitchFamily="2" charset="-78"/>
              </a:rPr>
              <a:t>تَرْتیلاً</a:t>
            </a:r>
            <a:r>
              <a:rPr lang="fa-IR" sz="2000" dirty="0" smtClean="0">
                <a:cs typeface="B Yekan" pitchFamily="2" charset="-78"/>
              </a:rPr>
              <a:t> </a:t>
            </a:r>
            <a:r>
              <a:rPr lang="ar-SA" sz="1400" dirty="0" smtClean="0">
                <a:cs typeface="B Yekan" pitchFamily="2" charset="-78"/>
              </a:rPr>
              <a:t>(</a:t>
            </a:r>
            <a:r>
              <a:rPr lang="ar-SA" sz="1400" dirty="0">
                <a:cs typeface="B Yekan" pitchFamily="2" charset="-78"/>
              </a:rPr>
              <a:t>سوره مزمل ایات </a:t>
            </a:r>
            <a:r>
              <a:rPr lang="fa-IR" sz="1400" dirty="0">
                <a:cs typeface="B Yekan" pitchFamily="2" charset="-78"/>
              </a:rPr>
              <a:t>۱-۴)</a:t>
            </a:r>
            <a:r>
              <a:rPr lang="ar-SA" sz="1400" dirty="0">
                <a:cs typeface="B Yekan" pitchFamily="2" charset="-78"/>
              </a:rPr>
              <a:t/>
            </a:r>
            <a:br>
              <a:rPr lang="ar-SA" sz="1400" dirty="0">
                <a:cs typeface="B Yekan" pitchFamily="2" charset="-78"/>
              </a:rPr>
            </a:br>
            <a:r>
              <a:rPr lang="ar-SA" dirty="0">
                <a:solidFill>
                  <a:prstClr val="white">
                    <a:lumMod val="65000"/>
                  </a:prstClr>
                </a:solidFill>
                <a:cs typeface="B Yekan" pitchFamily="2" charset="-78"/>
              </a:rPr>
              <a:t>ای جامه به خود پیچیده! شب را، جز کمی، بپاخیز! نیمی از شب را، یا کمی از آن کم کن، یا بر نصف آن بیفزا، و قرآن را با دقّت و تأمّل </a:t>
            </a:r>
            <a:r>
              <a:rPr lang="ar-SA" dirty="0" smtClean="0">
                <a:solidFill>
                  <a:prstClr val="white">
                    <a:lumMod val="65000"/>
                  </a:prstClr>
                </a:solidFill>
                <a:cs typeface="B Yekan" pitchFamily="2" charset="-78"/>
              </a:rPr>
              <a:t>بخوان</a:t>
            </a:r>
            <a:r>
              <a:rPr lang="fa-IR" dirty="0" smtClean="0">
                <a:solidFill>
                  <a:prstClr val="white">
                    <a:lumMod val="65000"/>
                  </a:prstClr>
                </a:solidFill>
                <a:cs typeface="B Yekan" pitchFamily="2" charset="-78"/>
              </a:rPr>
              <a:t>.</a:t>
            </a:r>
            <a:r>
              <a:rPr lang="ar-SA" dirty="0" smtClean="0">
                <a:effectLst/>
                <a:ea typeface="Times New Roman"/>
                <a:cs typeface="B Koodak" pitchFamily="2" charset="-78"/>
              </a:rPr>
              <a:t/>
            </a:r>
            <a:br>
              <a:rPr lang="ar-SA" dirty="0" smtClean="0">
                <a:effectLst/>
                <a:ea typeface="Times New Roman"/>
                <a:cs typeface="B Koodak" pitchFamily="2" charset="-78"/>
              </a:rPr>
            </a:br>
            <a:endParaRPr lang="en-US" dirty="0">
              <a:cs typeface="B Koodak" pitchFamily="2" charset="-78"/>
            </a:endParaRPr>
          </a:p>
        </p:txBody>
      </p:sp>
      <p:sp>
        <p:nvSpPr>
          <p:cNvPr id="14" name="Rectangle 13"/>
          <p:cNvSpPr/>
          <p:nvPr/>
        </p:nvSpPr>
        <p:spPr>
          <a:xfrm>
            <a:off x="3180841" y="685800"/>
            <a:ext cx="3193539" cy="587853"/>
          </a:xfrm>
          <a:prstGeom prst="rect">
            <a:avLst/>
          </a:prstGeom>
          <a:solidFill>
            <a:srgbClr val="FFC000"/>
          </a:solidFill>
          <a:ln>
            <a:solidFill>
              <a:schemeClr val="tx1"/>
            </a:solidFill>
          </a:ln>
        </p:spPr>
        <p:txBody>
          <a:bodyPr wrap="square">
            <a:spAutoFit/>
          </a:bodyPr>
          <a:lstStyle/>
          <a:p>
            <a:pPr algn="ctr" rtl="1">
              <a:lnSpc>
                <a:spcPct val="115000"/>
              </a:lnSpc>
              <a:spcAft>
                <a:spcPts val="1000"/>
              </a:spcAft>
            </a:pPr>
            <a:r>
              <a:rPr lang="fa-IR" sz="2800" dirty="0" smtClean="0">
                <a:solidFill>
                  <a:schemeClr val="accent5">
                    <a:lumMod val="75000"/>
                  </a:schemeClr>
                </a:solidFill>
                <a:latin typeface="Times New Roman"/>
                <a:ea typeface="Times New Roman"/>
                <a:cs typeface="Titr"/>
              </a:rPr>
              <a:t>نماز شب در آیات قرآن</a:t>
            </a:r>
            <a:endParaRPr lang="en-US" sz="2800" dirty="0">
              <a:solidFill>
                <a:schemeClr val="accent5">
                  <a:lumMod val="75000"/>
                </a:schemeClr>
              </a:solidFill>
              <a:latin typeface="Times New Roman"/>
              <a:ea typeface="Times New Roman"/>
              <a:cs typeface="Titr"/>
            </a:endParaRPr>
          </a:p>
        </p:txBody>
      </p:sp>
      <p:pic>
        <p:nvPicPr>
          <p:cNvPr id="11" name="Picture 6" descr="[تصویر:  YaMahdi.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20098205">
            <a:off x="-759" y="175390"/>
            <a:ext cx="1700194" cy="11288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7488810"/>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8" name="2 Subtítulo"/>
          <p:cNvSpPr txBox="1">
            <a:spLocks/>
          </p:cNvSpPr>
          <p:nvPr/>
        </p:nvSpPr>
        <p:spPr bwMode="auto">
          <a:xfrm>
            <a:off x="250825" y="6234118"/>
            <a:ext cx="2017713" cy="46355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defRPr/>
            </a:pPr>
            <a:endParaRPr lang="es-ES" sz="2000" dirty="0">
              <a:solidFill>
                <a:prstClr val="white">
                  <a:lumMod val="75000"/>
                </a:prstClr>
              </a:solidFill>
            </a:endParaRPr>
          </a:p>
        </p:txBody>
      </p:sp>
      <p:pic>
        <p:nvPicPr>
          <p:cNvPr id="3082" name="44 Imagen">
            <a:hlinkClick r:id="" action="ppaction://hlinkshowjump?jump=nextslide"/>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494687" y="6329362"/>
            <a:ext cx="363538"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45 Imagen">
            <a:hlinkClick r:id="" action="ppaction://hlinkshowjump?jump=previousslide"/>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001000" y="6324600"/>
            <a:ext cx="363538"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6" name="Imagen 5" descr="C:\Users\Design\Documents\Edu\Product Launch\shadow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92586" y="6019800"/>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67 Recortar rectángulo de esquina del mismo lado"/>
          <p:cNvSpPr/>
          <p:nvPr/>
        </p:nvSpPr>
        <p:spPr>
          <a:xfrm>
            <a:off x="8316913" y="-1588"/>
            <a:ext cx="541312" cy="534988"/>
          </a:xfrm>
          <a:prstGeom prst="snip2SameRect">
            <a:avLst/>
          </a:prstGeom>
          <a:gradFill>
            <a:gsLst>
              <a:gs pos="0">
                <a:srgbClr val="C00000"/>
              </a:gs>
              <a:gs pos="80000">
                <a:srgbClr val="70201E"/>
              </a:gs>
              <a:gs pos="100000">
                <a:schemeClr val="accent2">
                  <a:shade val="94000"/>
                  <a:satMod val="135000"/>
                </a:schemeClr>
              </a:gs>
            </a:gsLst>
          </a:gra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es-HN" b="1" dirty="0">
                <a:solidFill>
                  <a:prstClr val="white"/>
                </a:solidFill>
              </a:rPr>
              <a:t>2</a:t>
            </a:r>
            <a:endParaRPr lang="es-ES" b="1" dirty="0">
              <a:solidFill>
                <a:prstClr val="white"/>
              </a:solidFill>
            </a:endParaRPr>
          </a:p>
        </p:txBody>
      </p:sp>
      <p:pic>
        <p:nvPicPr>
          <p:cNvPr id="20" name="Imagen 5" descr="C:\Users\Design\Documents\Edu\Product Launch\shadow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6012565"/>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28600" y="6180730"/>
            <a:ext cx="1676400" cy="646331"/>
          </a:xfrm>
          <a:prstGeom prst="rect">
            <a:avLst/>
          </a:prstGeom>
          <a:noFill/>
        </p:spPr>
        <p:txBody>
          <a:bodyPr wrap="square" rtlCol="0">
            <a:spAutoFit/>
          </a:bodyPr>
          <a:lstStyle/>
          <a:p>
            <a:r>
              <a:rPr lang="fa-IR" sz="3600" dirty="0">
                <a:solidFill>
                  <a:prstClr val="white">
                    <a:lumMod val="65000"/>
                  </a:prstClr>
                </a:solidFill>
                <a:cs typeface="B Yekan" pitchFamily="2" charset="-78"/>
              </a:rPr>
              <a:t>نماز شب</a:t>
            </a:r>
            <a:endParaRPr lang="en-US" sz="3600" dirty="0">
              <a:solidFill>
                <a:prstClr val="white">
                  <a:lumMod val="65000"/>
                </a:prstClr>
              </a:solidFill>
              <a:cs typeface="B Yekan" pitchFamily="2" charset="-78"/>
            </a:endParaRPr>
          </a:p>
        </p:txBody>
      </p:sp>
      <p:sp>
        <p:nvSpPr>
          <p:cNvPr id="3" name="Rectangle 2"/>
          <p:cNvSpPr/>
          <p:nvPr/>
        </p:nvSpPr>
        <p:spPr>
          <a:xfrm>
            <a:off x="858275" y="1499949"/>
            <a:ext cx="7504086" cy="4062651"/>
          </a:xfrm>
          <a:prstGeom prst="rect">
            <a:avLst/>
          </a:prstGeom>
        </p:spPr>
        <p:txBody>
          <a:bodyPr wrap="square">
            <a:spAutoFit/>
          </a:bodyPr>
          <a:lstStyle/>
          <a:p>
            <a:pPr algn="r" rtl="1"/>
            <a:r>
              <a:rPr lang="ar-SA" sz="2000" dirty="0">
                <a:cs typeface="B Yekan" pitchFamily="2" charset="-78"/>
              </a:rPr>
              <a:t>وَ الَّذینَ یَبیتُونَ لِرَبِّهِمْ سُجَّداً وَ قِیاماً </a:t>
            </a:r>
            <a:r>
              <a:rPr lang="ar-SA" sz="1400" dirty="0">
                <a:cs typeface="B Yekan" pitchFamily="2" charset="-78"/>
              </a:rPr>
              <a:t>( سوره زمر ایه </a:t>
            </a:r>
            <a:r>
              <a:rPr lang="fa-IR" sz="1400" dirty="0">
                <a:cs typeface="B Yekan" pitchFamily="2" charset="-78"/>
              </a:rPr>
              <a:t>۶۴)</a:t>
            </a:r>
            <a:r>
              <a:rPr lang="ar-SA" sz="2000" dirty="0">
                <a:cs typeface="B Yekan" pitchFamily="2" charset="-78"/>
              </a:rPr>
              <a:t/>
            </a:r>
            <a:br>
              <a:rPr lang="ar-SA" sz="2000" dirty="0">
                <a:cs typeface="B Yekan" pitchFamily="2" charset="-78"/>
              </a:rPr>
            </a:br>
            <a:r>
              <a:rPr lang="ar-SA" dirty="0">
                <a:solidFill>
                  <a:prstClr val="white">
                    <a:lumMod val="65000"/>
                  </a:prstClr>
                </a:solidFill>
                <a:cs typeface="B Yekan" pitchFamily="2" charset="-78"/>
              </a:rPr>
              <a:t>کسانی که شبانگاه برای پروردگارشان سجده و قیام می‏کنند</a:t>
            </a:r>
            <a:br>
              <a:rPr lang="ar-SA" dirty="0">
                <a:solidFill>
                  <a:prstClr val="white">
                    <a:lumMod val="65000"/>
                  </a:prstClr>
                </a:solidFill>
                <a:cs typeface="B Yekan" pitchFamily="2" charset="-78"/>
              </a:rPr>
            </a:br>
            <a:r>
              <a:rPr lang="ar-SA" sz="2000" dirty="0">
                <a:cs typeface="B Yekan" pitchFamily="2" charset="-78"/>
              </a:rPr>
              <a:t>لَیْسُوا سَواءً مِنْ أَهْلِ الْکِتابِ </a:t>
            </a:r>
            <a:r>
              <a:rPr lang="ar-SA" sz="2000" dirty="0" smtClean="0">
                <a:cs typeface="B Yekan" pitchFamily="2" charset="-78"/>
              </a:rPr>
              <a:t>أُمَّهٌ قائِمَهٌ </a:t>
            </a:r>
            <a:r>
              <a:rPr lang="ar-SA" sz="2000" dirty="0">
                <a:cs typeface="B Yekan" pitchFamily="2" charset="-78"/>
              </a:rPr>
              <a:t>یَتْلُونَ آیاتِ اللَّهِ آناءَ اللَّیْلِ وَ هُمْ یَسْجُدُونَ </a:t>
            </a:r>
            <a:r>
              <a:rPr lang="ar-SA" sz="1400" dirty="0">
                <a:cs typeface="B Yekan" pitchFamily="2" charset="-78"/>
              </a:rPr>
              <a:t>( سوره ال عمران ایه </a:t>
            </a:r>
            <a:r>
              <a:rPr lang="fa-IR" sz="1400" dirty="0">
                <a:cs typeface="B Yekan" pitchFamily="2" charset="-78"/>
              </a:rPr>
              <a:t>۱۱۳)</a:t>
            </a:r>
            <a:r>
              <a:rPr lang="ar-SA" sz="1400" dirty="0">
                <a:cs typeface="B Yekan" pitchFamily="2" charset="-78"/>
              </a:rPr>
              <a:t/>
            </a:r>
            <a:br>
              <a:rPr lang="ar-SA" sz="1400" dirty="0">
                <a:cs typeface="B Yekan" pitchFamily="2" charset="-78"/>
              </a:rPr>
            </a:br>
            <a:r>
              <a:rPr lang="ar-SA" dirty="0">
                <a:solidFill>
                  <a:prstClr val="white">
                    <a:lumMod val="65000"/>
                  </a:prstClr>
                </a:solidFill>
                <a:cs typeface="B Yekan" pitchFamily="2" charset="-78"/>
              </a:rPr>
              <a:t>همه یکسان نیستند از اهل کتاب، جمعیّتی هستند که (به حق و ایمان) قیام می‏کنند و پیوسته در اوقات شب، آیات خدا را می‏خوانند در حالی که سجده می‏نمایند</a:t>
            </a:r>
            <a:br>
              <a:rPr lang="ar-SA" dirty="0">
                <a:solidFill>
                  <a:prstClr val="white">
                    <a:lumMod val="65000"/>
                  </a:prstClr>
                </a:solidFill>
                <a:cs typeface="B Yekan" pitchFamily="2" charset="-78"/>
              </a:rPr>
            </a:br>
            <a:r>
              <a:rPr lang="ar-SA" sz="2000" dirty="0">
                <a:cs typeface="B Yekan" pitchFamily="2" charset="-78"/>
              </a:rPr>
              <a:t>وَ مِنَ اللَّیْلِ فَاسْجُدْ لَهُ وَ سَبِّحْهُ لَیْلاً طَویلاً </a:t>
            </a:r>
            <a:r>
              <a:rPr lang="ar-SA" sz="1400" dirty="0">
                <a:cs typeface="B Yekan" pitchFamily="2" charset="-78"/>
              </a:rPr>
              <a:t>( سوره انسان ایه </a:t>
            </a:r>
            <a:r>
              <a:rPr lang="fa-IR" sz="1400" dirty="0">
                <a:cs typeface="B Yekan" pitchFamily="2" charset="-78"/>
              </a:rPr>
              <a:t>۲۶)</a:t>
            </a:r>
            <a:r>
              <a:rPr lang="ar-SA" sz="2000" dirty="0">
                <a:cs typeface="B Yekan" pitchFamily="2" charset="-78"/>
              </a:rPr>
              <a:t/>
            </a:r>
            <a:br>
              <a:rPr lang="ar-SA" sz="2000" dirty="0">
                <a:cs typeface="B Yekan" pitchFamily="2" charset="-78"/>
              </a:rPr>
            </a:br>
            <a:r>
              <a:rPr lang="ar-SA" dirty="0">
                <a:solidFill>
                  <a:prstClr val="white">
                    <a:lumMod val="65000"/>
                  </a:prstClr>
                </a:solidFill>
                <a:cs typeface="B Yekan" pitchFamily="2" charset="-78"/>
              </a:rPr>
              <a:t>و در شبانگاه برای او سجده کن، و مقداری طولانی از شب، او را تسبیح گوی!</a:t>
            </a:r>
            <a:br>
              <a:rPr lang="ar-SA" dirty="0">
                <a:solidFill>
                  <a:prstClr val="white">
                    <a:lumMod val="65000"/>
                  </a:prstClr>
                </a:solidFill>
                <a:cs typeface="B Yekan" pitchFamily="2" charset="-78"/>
              </a:rPr>
            </a:br>
            <a:r>
              <a:rPr lang="ar-SA" sz="2000" dirty="0">
                <a:cs typeface="B Yekan" pitchFamily="2" charset="-78"/>
              </a:rPr>
              <a:t>أَمَّنْ هُوَ قانِتٌ آناءَ اللَّیْلِ ساجِداً وَ قائِماً یَحْذَرُ </a:t>
            </a:r>
            <a:r>
              <a:rPr lang="ar-SA" sz="2000" dirty="0" smtClean="0">
                <a:cs typeface="B Yekan" pitchFamily="2" charset="-78"/>
              </a:rPr>
              <a:t>الْآخِرَهَ </a:t>
            </a:r>
            <a:r>
              <a:rPr lang="ar-SA" sz="2000" dirty="0">
                <a:cs typeface="B Yekan" pitchFamily="2" charset="-78"/>
              </a:rPr>
              <a:t>وَ یَرْجُوا </a:t>
            </a:r>
            <a:r>
              <a:rPr lang="ar-SA" sz="2000" dirty="0" smtClean="0">
                <a:cs typeface="B Yekan" pitchFamily="2" charset="-78"/>
              </a:rPr>
              <a:t>رَحْمَهَ </a:t>
            </a:r>
            <a:r>
              <a:rPr lang="ar-SA" sz="2000" dirty="0">
                <a:cs typeface="B Yekan" pitchFamily="2" charset="-78"/>
              </a:rPr>
              <a:t>رَبِّهِ قُلْ هَلْ یَسْتَوِی الَّذینَ یَعْلَمُونَ وَ الَّذینَ لا یَعْلَمُونَ إِنَّما یَتَذَکَّرُ أُولُوا الْأَلْبابِ </a:t>
            </a:r>
            <a:r>
              <a:rPr lang="ar-SA" sz="1400" dirty="0">
                <a:cs typeface="B Yekan" pitchFamily="2" charset="-78"/>
              </a:rPr>
              <a:t>( سوره زمر ایه </a:t>
            </a:r>
            <a:r>
              <a:rPr lang="fa-IR" sz="1400" dirty="0">
                <a:cs typeface="B Yekan" pitchFamily="2" charset="-78"/>
              </a:rPr>
              <a:t>۹ )</a:t>
            </a:r>
            <a:r>
              <a:rPr lang="ar-SA" sz="2000" dirty="0">
                <a:cs typeface="B Yekan" pitchFamily="2" charset="-78"/>
              </a:rPr>
              <a:t/>
            </a:r>
            <a:br>
              <a:rPr lang="ar-SA" sz="2000" dirty="0">
                <a:cs typeface="B Yekan" pitchFamily="2" charset="-78"/>
              </a:rPr>
            </a:br>
            <a:r>
              <a:rPr lang="ar-SA" dirty="0">
                <a:solidFill>
                  <a:prstClr val="white">
                    <a:lumMod val="65000"/>
                  </a:prstClr>
                </a:solidFill>
                <a:cs typeface="B Yekan" pitchFamily="2" charset="-78"/>
              </a:rPr>
              <a:t>(آیا چنین کسی با ارزش است) یا کسی که در ساعات شب به عبادت مشغول است و در حال سجده و قیام، از عذاب آخرت می‏ترسد و به رحمت پروردگارش امیدوار است؟! بگو: «آیا کسانی که می‏دانند با کسانی که نمی‏دانند یکسانند؟! تنها خردمندان متذکّر می‏شوند!»</a:t>
            </a:r>
            <a:br>
              <a:rPr lang="ar-SA" dirty="0">
                <a:solidFill>
                  <a:prstClr val="white">
                    <a:lumMod val="65000"/>
                  </a:prstClr>
                </a:solidFill>
                <a:cs typeface="B Yekan" pitchFamily="2" charset="-78"/>
              </a:rPr>
            </a:br>
            <a:endParaRPr lang="en-US" dirty="0">
              <a:solidFill>
                <a:prstClr val="white">
                  <a:lumMod val="65000"/>
                </a:prstClr>
              </a:solidFill>
              <a:cs typeface="B Yekan" pitchFamily="2" charset="-78"/>
            </a:endParaRPr>
          </a:p>
        </p:txBody>
      </p:sp>
      <p:sp>
        <p:nvSpPr>
          <p:cNvPr id="10" name="Rectangle 9"/>
          <p:cNvSpPr/>
          <p:nvPr/>
        </p:nvSpPr>
        <p:spPr>
          <a:xfrm>
            <a:off x="3180841" y="685800"/>
            <a:ext cx="3193539" cy="587853"/>
          </a:xfrm>
          <a:prstGeom prst="rect">
            <a:avLst/>
          </a:prstGeom>
          <a:solidFill>
            <a:srgbClr val="FFC000"/>
          </a:solidFill>
          <a:ln>
            <a:solidFill>
              <a:schemeClr val="tx1"/>
            </a:solidFill>
          </a:ln>
        </p:spPr>
        <p:txBody>
          <a:bodyPr wrap="square">
            <a:spAutoFit/>
          </a:bodyPr>
          <a:lstStyle/>
          <a:p>
            <a:pPr algn="ctr" rtl="1">
              <a:lnSpc>
                <a:spcPct val="115000"/>
              </a:lnSpc>
              <a:spcAft>
                <a:spcPts val="1000"/>
              </a:spcAft>
            </a:pPr>
            <a:r>
              <a:rPr lang="fa-IR" sz="2800" dirty="0" smtClean="0">
                <a:solidFill>
                  <a:schemeClr val="accent5">
                    <a:lumMod val="75000"/>
                  </a:schemeClr>
                </a:solidFill>
                <a:latin typeface="Times New Roman"/>
                <a:ea typeface="Times New Roman"/>
                <a:cs typeface="Titr"/>
              </a:rPr>
              <a:t>نماز شب در آیات قرآن</a:t>
            </a:r>
            <a:endParaRPr lang="en-US" sz="2800" dirty="0">
              <a:solidFill>
                <a:schemeClr val="accent5">
                  <a:lumMod val="75000"/>
                </a:schemeClr>
              </a:solidFill>
              <a:latin typeface="Times New Roman"/>
              <a:ea typeface="Times New Roman"/>
              <a:cs typeface="Titr"/>
            </a:endParaRPr>
          </a:p>
        </p:txBody>
      </p:sp>
      <p:pic>
        <p:nvPicPr>
          <p:cNvPr id="11" name="Picture 6" descr="[تصویر:  YaMahdi.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20098205">
            <a:off x="-759" y="175390"/>
            <a:ext cx="1700194" cy="11288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0403187"/>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8" name="2 Subtítulo"/>
          <p:cNvSpPr txBox="1">
            <a:spLocks/>
          </p:cNvSpPr>
          <p:nvPr/>
        </p:nvSpPr>
        <p:spPr bwMode="auto">
          <a:xfrm>
            <a:off x="250825" y="6234118"/>
            <a:ext cx="2017713" cy="46355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defRPr/>
            </a:pPr>
            <a:endParaRPr lang="es-ES" sz="2000" dirty="0">
              <a:solidFill>
                <a:prstClr val="white">
                  <a:lumMod val="75000"/>
                </a:prstClr>
              </a:solidFill>
            </a:endParaRPr>
          </a:p>
        </p:txBody>
      </p:sp>
      <p:pic>
        <p:nvPicPr>
          <p:cNvPr id="3082" name="44 Imagen">
            <a:hlinkClick r:id="" action="ppaction://hlinkshowjump?jump=nextslide"/>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494687" y="6329362"/>
            <a:ext cx="363538"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45 Imagen">
            <a:hlinkClick r:id="" action="ppaction://hlinkshowjump?jump=previousslide"/>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001000" y="6324600"/>
            <a:ext cx="363538"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6" name="Imagen 5" descr="C:\Users\Design\Documents\Edu\Product Launch\shadow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92586" y="6019800"/>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67 Recortar rectángulo de esquina del mismo lado"/>
          <p:cNvSpPr/>
          <p:nvPr/>
        </p:nvSpPr>
        <p:spPr>
          <a:xfrm>
            <a:off x="8316913" y="-1588"/>
            <a:ext cx="541312" cy="534988"/>
          </a:xfrm>
          <a:prstGeom prst="snip2SameRect">
            <a:avLst/>
          </a:prstGeom>
          <a:gradFill>
            <a:gsLst>
              <a:gs pos="0">
                <a:srgbClr val="C00000"/>
              </a:gs>
              <a:gs pos="80000">
                <a:srgbClr val="70201E"/>
              </a:gs>
              <a:gs pos="100000">
                <a:schemeClr val="accent2">
                  <a:shade val="94000"/>
                  <a:satMod val="135000"/>
                </a:schemeClr>
              </a:gs>
            </a:gsLst>
          </a:gra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es-HN" b="1" dirty="0">
                <a:solidFill>
                  <a:prstClr val="white"/>
                </a:solidFill>
              </a:rPr>
              <a:t>2</a:t>
            </a:r>
            <a:endParaRPr lang="es-ES" b="1" dirty="0">
              <a:solidFill>
                <a:prstClr val="white"/>
              </a:solidFill>
            </a:endParaRPr>
          </a:p>
        </p:txBody>
      </p:sp>
      <p:pic>
        <p:nvPicPr>
          <p:cNvPr id="20" name="Imagen 5" descr="C:\Users\Design\Documents\Edu\Product Launch\shadow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6012565"/>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28600" y="6180730"/>
            <a:ext cx="1676400" cy="646331"/>
          </a:xfrm>
          <a:prstGeom prst="rect">
            <a:avLst/>
          </a:prstGeom>
          <a:noFill/>
        </p:spPr>
        <p:txBody>
          <a:bodyPr wrap="square" rtlCol="0">
            <a:spAutoFit/>
          </a:bodyPr>
          <a:lstStyle/>
          <a:p>
            <a:r>
              <a:rPr lang="fa-IR" sz="3600" dirty="0">
                <a:solidFill>
                  <a:prstClr val="white">
                    <a:lumMod val="65000"/>
                  </a:prstClr>
                </a:solidFill>
                <a:cs typeface="B Yekan" pitchFamily="2" charset="-78"/>
              </a:rPr>
              <a:t>نماز شب</a:t>
            </a:r>
            <a:endParaRPr lang="en-US" sz="3600" dirty="0">
              <a:solidFill>
                <a:prstClr val="white">
                  <a:lumMod val="65000"/>
                </a:prstClr>
              </a:solidFill>
              <a:cs typeface="B Yekan" pitchFamily="2" charset="-78"/>
            </a:endParaRPr>
          </a:p>
        </p:txBody>
      </p:sp>
      <p:sp>
        <p:nvSpPr>
          <p:cNvPr id="3" name="Rectangle 2"/>
          <p:cNvSpPr/>
          <p:nvPr/>
        </p:nvSpPr>
        <p:spPr>
          <a:xfrm>
            <a:off x="450082" y="1391585"/>
            <a:ext cx="7914456" cy="4552015"/>
          </a:xfrm>
          <a:prstGeom prst="rect">
            <a:avLst/>
          </a:prstGeom>
        </p:spPr>
        <p:txBody>
          <a:bodyPr wrap="square">
            <a:spAutoFit/>
          </a:bodyPr>
          <a:lstStyle/>
          <a:p>
            <a:pPr algn="r" rtl="1">
              <a:lnSpc>
                <a:spcPct val="115000"/>
              </a:lnSpc>
              <a:spcAft>
                <a:spcPts val="1000"/>
              </a:spcAft>
            </a:pPr>
            <a:r>
              <a:rPr lang="ar-SA" dirty="0">
                <a:cs typeface="B Yekan" pitchFamily="2" charset="-78"/>
              </a:rPr>
              <a:t>إِنَّ رَبَّکَ یَعْلَمُ أَنَّکَ تَقُومُ أَدْنی‏ مِنْ ثُلُثَیِ اللَّیْلِ وَ نِصْفَهُ وَ ثُلُثَهُ وَ </a:t>
            </a:r>
            <a:r>
              <a:rPr lang="ar-SA" dirty="0" smtClean="0">
                <a:cs typeface="B Yekan" pitchFamily="2" charset="-78"/>
              </a:rPr>
              <a:t>طائِفَه</a:t>
            </a:r>
            <a:r>
              <a:rPr lang="fa-IR" dirty="0" smtClean="0">
                <a:cs typeface="B Yekan" pitchFamily="2" charset="-78"/>
              </a:rPr>
              <a:t> </a:t>
            </a:r>
            <a:r>
              <a:rPr lang="ar-SA" dirty="0" smtClean="0">
                <a:cs typeface="B Yekan" pitchFamily="2" charset="-78"/>
              </a:rPr>
              <a:t>ٌ </a:t>
            </a:r>
            <a:r>
              <a:rPr lang="ar-SA" dirty="0">
                <a:cs typeface="B Yekan" pitchFamily="2" charset="-78"/>
              </a:rPr>
              <a:t>مِنَ الَّذینَ مَعَکَ وَ اللَّهُ یُقَدِّرُ اللَّیْلَ وَ النَّهارَ عَلِمَ أَنْ لَنْ تُحْصُوهُ فَتابَ عَلَیْکُمْ فَاقْرَؤُا ما تَیَسَّرَ مِنَ الْقُرْآنِ عَلِمَ أَنْ سَیَکُونُ مِنْکُمْ مَرْضی‏ وَ آخَرُونَ یَضْرِبُونَ فِی الْأَرْضِ یَبْتَغُونَ مِنْ فَضْلِ اللَّهِ وَ آخَرُونَ یُقاتِلُونَ فی‏ سَبیلِ اللَّهِ فَاقْرَؤُا ما تَیَسَّرَ مِنْهُ وَ أَقیمُوا </a:t>
            </a:r>
            <a:r>
              <a:rPr lang="ar-SA" dirty="0" smtClean="0">
                <a:cs typeface="B Yekan" pitchFamily="2" charset="-78"/>
              </a:rPr>
              <a:t>الصَّلاهَ </a:t>
            </a:r>
            <a:r>
              <a:rPr lang="ar-SA" dirty="0">
                <a:cs typeface="B Yekan" pitchFamily="2" charset="-78"/>
              </a:rPr>
              <a:t>وَ آتُوا </a:t>
            </a:r>
            <a:r>
              <a:rPr lang="ar-SA" dirty="0" smtClean="0">
                <a:cs typeface="B Yekan" pitchFamily="2" charset="-78"/>
              </a:rPr>
              <a:t>الزَّکاه</a:t>
            </a:r>
            <a:r>
              <a:rPr lang="fa-IR" dirty="0" smtClean="0">
                <a:cs typeface="B Yekan" pitchFamily="2" charset="-78"/>
              </a:rPr>
              <a:t> </a:t>
            </a:r>
            <a:r>
              <a:rPr lang="ar-SA" dirty="0" smtClean="0">
                <a:cs typeface="B Yekan" pitchFamily="2" charset="-78"/>
              </a:rPr>
              <a:t>وَ </a:t>
            </a:r>
            <a:r>
              <a:rPr lang="ar-SA" dirty="0">
                <a:cs typeface="B Yekan" pitchFamily="2" charset="-78"/>
              </a:rPr>
              <a:t>أَقْرِضُوا اللَّهَ قَرْضاً حَسَناً وَ ما تُقَدِّمُوا لِأَنْفُسِکُمْ مِنْ خَیْرٍ تَجِدُوهُ عِنْدَ اللَّهِ هُوَ خَیْراً وَ أَعْظَمَ أَجْراً وَ اسْتَغْفِرُوا اللَّهَ إِنَّ اللَّهَ غَفُورٌ رَحیمٌ </a:t>
            </a:r>
            <a:r>
              <a:rPr lang="ar-SA" sz="1400" dirty="0">
                <a:cs typeface="B Yekan" pitchFamily="2" charset="-78"/>
              </a:rPr>
              <a:t>(سوره مزمل ایه </a:t>
            </a:r>
            <a:r>
              <a:rPr lang="fa-IR" sz="1400" dirty="0">
                <a:cs typeface="B Yekan" pitchFamily="2" charset="-78"/>
              </a:rPr>
              <a:t>۲۰)</a:t>
            </a:r>
            <a:r>
              <a:rPr lang="ar-SA" dirty="0">
                <a:cs typeface="B Yekan" pitchFamily="2" charset="-78"/>
              </a:rPr>
              <a:t/>
            </a:r>
            <a:br>
              <a:rPr lang="ar-SA" dirty="0">
                <a:cs typeface="B Yekan" pitchFamily="2" charset="-78"/>
              </a:rPr>
            </a:br>
            <a:r>
              <a:rPr lang="ar-SA" sz="1600" dirty="0">
                <a:solidFill>
                  <a:prstClr val="white">
                    <a:lumMod val="65000"/>
                  </a:prstClr>
                </a:solidFill>
                <a:cs typeface="B Yekan" pitchFamily="2" charset="-78"/>
              </a:rPr>
              <a:t>پروردگارت می‏داند که تو و گروهی از آنها که با تو هستند نزدیک دو سوم از شب یا نصف یا ثلث آن را به پا می‏خیزند خداوند شب و روز را اندازه‏گیری می‏کند او می‏داند که شما نمی‏توانید مقدار آن را (به دقّت) اندازه‏گیری کنید (برای عبادت کردن)، پس شما را بخشید اکنون آنچه برای شما میسّر است قرآن بخوانید او می‏داند بزودی گروهی از شما بیمار می‏شوند، و گروهی دیگر برای به دست آوردن فضل الهی (و کسب روزی) به سفر می‏روند، و گروهی دیگر در راه خدا جهاد می‏کنند (و از تلاوت قرآن بازمی‏مانند)، پس به اندازه‏ای که برای شما ممکن است از آن تلاوت کنید و نماز را بر پا دارید و زکات بپردازید و به خدا «قرض الحسنه» دهید [در راه او انفاق نمایید] و (بدانید) آنچه را از کارهای نیک برای خود از پیش می‏فرستید نزد خدا به بهترین وجه و بزرگترین پاداش خواهید یافت و از خدا آمرزش بطلبید که خداوند آمرزنده و مهربان است!</a:t>
            </a:r>
            <a:endParaRPr lang="en-US" sz="1600" dirty="0">
              <a:solidFill>
                <a:prstClr val="white">
                  <a:lumMod val="65000"/>
                </a:prstClr>
              </a:solidFill>
              <a:cs typeface="B Yekan" pitchFamily="2" charset="-78"/>
            </a:endParaRPr>
          </a:p>
        </p:txBody>
      </p:sp>
      <p:sp>
        <p:nvSpPr>
          <p:cNvPr id="10" name="Rectangle 9"/>
          <p:cNvSpPr/>
          <p:nvPr/>
        </p:nvSpPr>
        <p:spPr>
          <a:xfrm>
            <a:off x="3180841" y="685800"/>
            <a:ext cx="3193539" cy="587853"/>
          </a:xfrm>
          <a:prstGeom prst="rect">
            <a:avLst/>
          </a:prstGeom>
          <a:solidFill>
            <a:srgbClr val="FFC000"/>
          </a:solidFill>
          <a:ln>
            <a:solidFill>
              <a:schemeClr val="tx1"/>
            </a:solidFill>
          </a:ln>
        </p:spPr>
        <p:txBody>
          <a:bodyPr wrap="square">
            <a:spAutoFit/>
          </a:bodyPr>
          <a:lstStyle/>
          <a:p>
            <a:pPr algn="ctr" rtl="1">
              <a:lnSpc>
                <a:spcPct val="115000"/>
              </a:lnSpc>
              <a:spcAft>
                <a:spcPts val="1000"/>
              </a:spcAft>
            </a:pPr>
            <a:r>
              <a:rPr lang="fa-IR" sz="2800" dirty="0" smtClean="0">
                <a:solidFill>
                  <a:schemeClr val="accent5">
                    <a:lumMod val="75000"/>
                  </a:schemeClr>
                </a:solidFill>
                <a:latin typeface="Times New Roman"/>
                <a:ea typeface="Times New Roman"/>
                <a:cs typeface="Titr"/>
              </a:rPr>
              <a:t>نماز شب در آیات قرآن</a:t>
            </a:r>
            <a:endParaRPr lang="en-US" sz="2800" dirty="0">
              <a:solidFill>
                <a:schemeClr val="accent5">
                  <a:lumMod val="75000"/>
                </a:schemeClr>
              </a:solidFill>
              <a:latin typeface="Times New Roman"/>
              <a:ea typeface="Times New Roman"/>
              <a:cs typeface="Titr"/>
            </a:endParaRPr>
          </a:p>
        </p:txBody>
      </p:sp>
      <p:pic>
        <p:nvPicPr>
          <p:cNvPr id="11" name="Picture 6" descr="[تصویر:  YaMahdi.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20098205">
            <a:off x="-759" y="175390"/>
            <a:ext cx="1700194" cy="11288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0403187"/>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8" name="2 Subtítulo"/>
          <p:cNvSpPr txBox="1">
            <a:spLocks/>
          </p:cNvSpPr>
          <p:nvPr/>
        </p:nvSpPr>
        <p:spPr bwMode="auto">
          <a:xfrm>
            <a:off x="250825" y="6234118"/>
            <a:ext cx="2017713" cy="46355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defRPr/>
            </a:pPr>
            <a:endParaRPr lang="es-ES" sz="2000" dirty="0">
              <a:solidFill>
                <a:prstClr val="white">
                  <a:lumMod val="75000"/>
                </a:prstClr>
              </a:solidFill>
            </a:endParaRPr>
          </a:p>
        </p:txBody>
      </p:sp>
      <p:pic>
        <p:nvPicPr>
          <p:cNvPr id="3082" name="44 Imagen">
            <a:hlinkClick r:id="" action="ppaction://hlinkshowjump?jump=nextslide"/>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494687" y="6329362"/>
            <a:ext cx="363538"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45 Imagen">
            <a:hlinkClick r:id="" action="ppaction://hlinkshowjump?jump=previousslide"/>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001000" y="6324600"/>
            <a:ext cx="363538"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6" name="Imagen 5" descr="C:\Users\Design\Documents\Edu\Product Launch\shadow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92586" y="6019800"/>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67 Recortar rectángulo de esquina del mismo lado"/>
          <p:cNvSpPr/>
          <p:nvPr/>
        </p:nvSpPr>
        <p:spPr>
          <a:xfrm>
            <a:off x="8316913" y="-1588"/>
            <a:ext cx="541312" cy="534988"/>
          </a:xfrm>
          <a:prstGeom prst="snip2SameRect">
            <a:avLst/>
          </a:prstGeom>
          <a:gradFill>
            <a:gsLst>
              <a:gs pos="0">
                <a:srgbClr val="C00000"/>
              </a:gs>
              <a:gs pos="80000">
                <a:srgbClr val="70201E"/>
              </a:gs>
              <a:gs pos="100000">
                <a:schemeClr val="accent2">
                  <a:shade val="94000"/>
                  <a:satMod val="135000"/>
                </a:schemeClr>
              </a:gs>
            </a:gsLst>
          </a:gra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es-HN" b="1" dirty="0">
                <a:solidFill>
                  <a:prstClr val="white"/>
                </a:solidFill>
              </a:rPr>
              <a:t>2</a:t>
            </a:r>
            <a:endParaRPr lang="es-ES" b="1" dirty="0">
              <a:solidFill>
                <a:prstClr val="white"/>
              </a:solidFill>
            </a:endParaRPr>
          </a:p>
        </p:txBody>
      </p:sp>
      <p:pic>
        <p:nvPicPr>
          <p:cNvPr id="20" name="Imagen 5" descr="C:\Users\Design\Documents\Edu\Product Launch\shadow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6012565"/>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28600" y="6180730"/>
            <a:ext cx="1676400" cy="646331"/>
          </a:xfrm>
          <a:prstGeom prst="rect">
            <a:avLst/>
          </a:prstGeom>
          <a:noFill/>
        </p:spPr>
        <p:txBody>
          <a:bodyPr wrap="square" rtlCol="0">
            <a:spAutoFit/>
          </a:bodyPr>
          <a:lstStyle/>
          <a:p>
            <a:r>
              <a:rPr lang="fa-IR" sz="3600" dirty="0">
                <a:solidFill>
                  <a:prstClr val="white">
                    <a:lumMod val="65000"/>
                  </a:prstClr>
                </a:solidFill>
                <a:cs typeface="B Yekan" pitchFamily="2" charset="-78"/>
              </a:rPr>
              <a:t>نماز شب</a:t>
            </a:r>
            <a:endParaRPr lang="en-US" sz="3600" dirty="0">
              <a:solidFill>
                <a:prstClr val="white">
                  <a:lumMod val="65000"/>
                </a:prstClr>
              </a:solidFill>
              <a:cs typeface="B Yekan" pitchFamily="2" charset="-78"/>
            </a:endParaRPr>
          </a:p>
        </p:txBody>
      </p:sp>
      <p:sp>
        <p:nvSpPr>
          <p:cNvPr id="3" name="Rectangle 2"/>
          <p:cNvSpPr/>
          <p:nvPr/>
        </p:nvSpPr>
        <p:spPr>
          <a:xfrm>
            <a:off x="1090749" y="1524000"/>
            <a:ext cx="6934200" cy="2640723"/>
          </a:xfrm>
          <a:prstGeom prst="rect">
            <a:avLst/>
          </a:prstGeom>
        </p:spPr>
        <p:txBody>
          <a:bodyPr wrap="square">
            <a:spAutoFit/>
          </a:bodyPr>
          <a:lstStyle/>
          <a:p>
            <a:pPr algn="r" rtl="1">
              <a:lnSpc>
                <a:spcPct val="115000"/>
              </a:lnSpc>
              <a:spcAft>
                <a:spcPts val="1000"/>
              </a:spcAft>
            </a:pPr>
            <a:r>
              <a:rPr lang="ar-SA" dirty="0">
                <a:cs typeface="B Yekan" pitchFamily="2" charset="-78"/>
              </a:rPr>
              <a:t/>
            </a:r>
            <a:br>
              <a:rPr lang="ar-SA" dirty="0">
                <a:cs typeface="B Yekan" pitchFamily="2" charset="-78"/>
              </a:rPr>
            </a:br>
            <a:r>
              <a:rPr lang="ar-SA" dirty="0">
                <a:solidFill>
                  <a:srgbClr val="FFC000"/>
                </a:solidFill>
                <a:cs typeface="B Yekan" pitchFamily="2" charset="-78"/>
              </a:rPr>
              <a:t>حضرت پیامبر(ص) فرمودند : </a:t>
            </a:r>
            <a:r>
              <a:rPr lang="ar-SA" dirty="0">
                <a:cs typeface="B Yekan" pitchFamily="2" charset="-78"/>
              </a:rPr>
              <a:t>نماز شب چراغی است در تاریکی شب</a:t>
            </a:r>
            <a:br>
              <a:rPr lang="ar-SA" dirty="0">
                <a:cs typeface="B Yekan" pitchFamily="2" charset="-78"/>
              </a:rPr>
            </a:br>
            <a:r>
              <a:rPr lang="ar-SA" dirty="0">
                <a:cs typeface="B Yekan" pitchFamily="2" charset="-78"/>
              </a:rPr>
              <a:t>نیز فرمودند :بهتریت شما کسانی هستند که خوش گفتارند و گرسنگان را سیر می کنند و در شب ،در ان هنگام که مردم در خوابند، نماز می خوانند .</a:t>
            </a:r>
            <a:br>
              <a:rPr lang="ar-SA" dirty="0">
                <a:cs typeface="B Yekan" pitchFamily="2" charset="-78"/>
              </a:rPr>
            </a:br>
            <a:r>
              <a:rPr lang="ar-SA" dirty="0">
                <a:solidFill>
                  <a:srgbClr val="FFC000"/>
                </a:solidFill>
                <a:cs typeface="B Yekan" pitchFamily="2" charset="-78"/>
              </a:rPr>
              <a:t>امام صادق (ع) فرمودند : </a:t>
            </a:r>
            <a:r>
              <a:rPr lang="ar-SA" dirty="0">
                <a:cs typeface="B Yekan" pitchFamily="2" charset="-78"/>
              </a:rPr>
              <a:t>نماز شب چراغ خانه قبر و حجابی در میان انسان و اتش دوزخ و گذرنامه صراط و کلید بهشت است</a:t>
            </a:r>
            <a:br>
              <a:rPr lang="ar-SA" dirty="0">
                <a:cs typeface="B Yekan" pitchFamily="2" charset="-78"/>
              </a:rPr>
            </a:br>
            <a:r>
              <a:rPr lang="ar-SA" dirty="0">
                <a:solidFill>
                  <a:srgbClr val="FFC000"/>
                </a:solidFill>
                <a:cs typeface="B Yekan" pitchFamily="2" charset="-78"/>
              </a:rPr>
              <a:t>امام حسن عسگری فرمودند </a:t>
            </a:r>
            <a:r>
              <a:rPr lang="ar-SA" dirty="0" smtClean="0">
                <a:solidFill>
                  <a:srgbClr val="FFC000"/>
                </a:solidFill>
                <a:cs typeface="B Yekan" pitchFamily="2" charset="-78"/>
              </a:rPr>
              <a:t>:</a:t>
            </a:r>
            <a:r>
              <a:rPr lang="en-US" dirty="0" smtClean="0">
                <a:solidFill>
                  <a:srgbClr val="FFC000"/>
                </a:solidFill>
                <a:cs typeface="B Yekan" pitchFamily="2" charset="-78"/>
              </a:rPr>
              <a:t> </a:t>
            </a:r>
            <a:r>
              <a:rPr lang="ar-SA" dirty="0" smtClean="0">
                <a:cs typeface="B Yekan" pitchFamily="2" charset="-78"/>
              </a:rPr>
              <a:t>رسیدن </a:t>
            </a:r>
            <a:r>
              <a:rPr lang="ar-SA" dirty="0">
                <a:cs typeface="B Yekan" pitchFamily="2" charset="-78"/>
              </a:rPr>
              <a:t>به لقای خداوند سفری است که تنها مرکب راهوار آن نماز شب است.</a:t>
            </a:r>
            <a:endParaRPr lang="en-US" dirty="0">
              <a:cs typeface="B Yekan" pitchFamily="2" charset="-78"/>
            </a:endParaRPr>
          </a:p>
        </p:txBody>
      </p:sp>
      <p:sp>
        <p:nvSpPr>
          <p:cNvPr id="10" name="Rectangle 9"/>
          <p:cNvSpPr/>
          <p:nvPr/>
        </p:nvSpPr>
        <p:spPr>
          <a:xfrm>
            <a:off x="3180841" y="679292"/>
            <a:ext cx="3193539" cy="587853"/>
          </a:xfrm>
          <a:prstGeom prst="rect">
            <a:avLst/>
          </a:prstGeom>
          <a:solidFill>
            <a:srgbClr val="FFC000"/>
          </a:solidFill>
          <a:ln>
            <a:solidFill>
              <a:schemeClr val="tx1"/>
            </a:solidFill>
          </a:ln>
        </p:spPr>
        <p:txBody>
          <a:bodyPr wrap="square">
            <a:spAutoFit/>
          </a:bodyPr>
          <a:lstStyle/>
          <a:p>
            <a:pPr algn="ctr" rtl="1">
              <a:lnSpc>
                <a:spcPct val="115000"/>
              </a:lnSpc>
              <a:spcAft>
                <a:spcPts val="1000"/>
              </a:spcAft>
            </a:pPr>
            <a:r>
              <a:rPr lang="ar-SA" sz="2800" dirty="0">
                <a:solidFill>
                  <a:srgbClr val="4BACC6">
                    <a:lumMod val="75000"/>
                  </a:srgbClr>
                </a:solidFill>
                <a:latin typeface="Times New Roman"/>
                <a:ea typeface="Times New Roman"/>
                <a:cs typeface="Titr"/>
              </a:rPr>
              <a:t>نماز شب درکلام معصوم</a:t>
            </a:r>
            <a:endParaRPr lang="en-US" sz="2800" dirty="0">
              <a:solidFill>
                <a:schemeClr val="accent5">
                  <a:lumMod val="75000"/>
                </a:schemeClr>
              </a:solidFill>
              <a:latin typeface="Times New Roman"/>
              <a:ea typeface="Times New Roman"/>
              <a:cs typeface="Titr"/>
            </a:endParaRPr>
          </a:p>
        </p:txBody>
      </p:sp>
      <p:pic>
        <p:nvPicPr>
          <p:cNvPr id="11" name="Picture 6" descr="[تصویر:  YaMahdi.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20098205">
            <a:off x="-759" y="175390"/>
            <a:ext cx="1700194" cy="11288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0403187"/>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8" name="2 Subtítulo"/>
          <p:cNvSpPr txBox="1">
            <a:spLocks/>
          </p:cNvSpPr>
          <p:nvPr/>
        </p:nvSpPr>
        <p:spPr bwMode="auto">
          <a:xfrm>
            <a:off x="250825" y="6234118"/>
            <a:ext cx="2017713" cy="46355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defRPr/>
            </a:pPr>
            <a:endParaRPr lang="es-ES" sz="2000" dirty="0">
              <a:solidFill>
                <a:prstClr val="white">
                  <a:lumMod val="75000"/>
                </a:prstClr>
              </a:solidFill>
            </a:endParaRPr>
          </a:p>
        </p:txBody>
      </p:sp>
      <p:pic>
        <p:nvPicPr>
          <p:cNvPr id="3082" name="44 Imagen">
            <a:hlinkClick r:id="" action="ppaction://hlinkshowjump?jump=nextslide"/>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494687" y="6329362"/>
            <a:ext cx="363538"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45 Imagen">
            <a:hlinkClick r:id="" action="ppaction://hlinkshowjump?jump=previousslide"/>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001000" y="6324600"/>
            <a:ext cx="363538"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6" name="Imagen 5" descr="C:\Users\Design\Documents\Edu\Product Launch\shadow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92586" y="6019800"/>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67 Recortar rectángulo de esquina del mismo lado"/>
          <p:cNvSpPr/>
          <p:nvPr/>
        </p:nvSpPr>
        <p:spPr>
          <a:xfrm>
            <a:off x="8316913" y="-1588"/>
            <a:ext cx="541312" cy="534988"/>
          </a:xfrm>
          <a:prstGeom prst="snip2SameRect">
            <a:avLst/>
          </a:prstGeom>
          <a:gradFill>
            <a:gsLst>
              <a:gs pos="0">
                <a:srgbClr val="C00000"/>
              </a:gs>
              <a:gs pos="80000">
                <a:srgbClr val="70201E"/>
              </a:gs>
              <a:gs pos="100000">
                <a:schemeClr val="accent2">
                  <a:shade val="94000"/>
                  <a:satMod val="135000"/>
                </a:schemeClr>
              </a:gs>
            </a:gsLst>
          </a:gra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es-HN" b="1" dirty="0">
                <a:solidFill>
                  <a:prstClr val="white"/>
                </a:solidFill>
              </a:rPr>
              <a:t>2</a:t>
            </a:r>
            <a:endParaRPr lang="es-ES" b="1" dirty="0">
              <a:solidFill>
                <a:prstClr val="white"/>
              </a:solidFill>
            </a:endParaRPr>
          </a:p>
        </p:txBody>
      </p:sp>
      <p:pic>
        <p:nvPicPr>
          <p:cNvPr id="20" name="Imagen 5" descr="C:\Users\Design\Documents\Edu\Product Launch\shadow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6012565"/>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28600" y="6180730"/>
            <a:ext cx="1676400" cy="646331"/>
          </a:xfrm>
          <a:prstGeom prst="rect">
            <a:avLst/>
          </a:prstGeom>
          <a:noFill/>
        </p:spPr>
        <p:txBody>
          <a:bodyPr wrap="square" rtlCol="0">
            <a:spAutoFit/>
          </a:bodyPr>
          <a:lstStyle/>
          <a:p>
            <a:r>
              <a:rPr lang="fa-IR" sz="3600" dirty="0">
                <a:solidFill>
                  <a:prstClr val="white">
                    <a:lumMod val="65000"/>
                  </a:prstClr>
                </a:solidFill>
                <a:cs typeface="B Yekan" pitchFamily="2" charset="-78"/>
              </a:rPr>
              <a:t>نماز شب</a:t>
            </a:r>
            <a:endParaRPr lang="en-US" sz="3600" dirty="0">
              <a:solidFill>
                <a:prstClr val="white">
                  <a:lumMod val="65000"/>
                </a:prstClr>
              </a:solidFill>
              <a:cs typeface="B Yekan" pitchFamily="2" charset="-78"/>
            </a:endParaRPr>
          </a:p>
        </p:txBody>
      </p:sp>
      <p:sp>
        <p:nvSpPr>
          <p:cNvPr id="3" name="Rectangle 2"/>
          <p:cNvSpPr/>
          <p:nvPr/>
        </p:nvSpPr>
        <p:spPr>
          <a:xfrm rot="1404314">
            <a:off x="4349122" y="1389539"/>
            <a:ext cx="2211291" cy="2322174"/>
          </a:xfrm>
          <a:prstGeom prst="rect">
            <a:avLst/>
          </a:prstGeom>
        </p:spPr>
        <p:txBody>
          <a:bodyPr wrap="square">
            <a:spAutoFit/>
          </a:bodyPr>
          <a:lstStyle/>
          <a:p>
            <a:pPr algn="r" rtl="1">
              <a:lnSpc>
                <a:spcPct val="115000"/>
              </a:lnSpc>
              <a:spcAft>
                <a:spcPts val="1000"/>
              </a:spcAft>
            </a:pPr>
            <a:r>
              <a:rPr lang="ar-SA" dirty="0">
                <a:ea typeface="Times New Roman"/>
                <a:cs typeface="Times New Roman"/>
              </a:rPr>
              <a:t/>
            </a:r>
            <a:br>
              <a:rPr lang="ar-SA" dirty="0">
                <a:ea typeface="Times New Roman"/>
                <a:cs typeface="Times New Roman"/>
              </a:rPr>
            </a:br>
            <a:r>
              <a:rPr lang="fa-IR" dirty="0">
                <a:cs typeface="B Yekan" pitchFamily="2" charset="-78"/>
              </a:rPr>
              <a:t>۱)</a:t>
            </a:r>
            <a:r>
              <a:rPr lang="ar-SA" dirty="0">
                <a:cs typeface="B Yekan" pitchFamily="2" charset="-78"/>
              </a:rPr>
              <a:t>ارامش بدن</a:t>
            </a:r>
            <a:br>
              <a:rPr lang="ar-SA" dirty="0">
                <a:cs typeface="B Yekan" pitchFamily="2" charset="-78"/>
              </a:rPr>
            </a:br>
            <a:r>
              <a:rPr lang="fa-IR" dirty="0">
                <a:cs typeface="B Yekan" pitchFamily="2" charset="-78"/>
              </a:rPr>
              <a:t>۲)</a:t>
            </a:r>
            <a:r>
              <a:rPr lang="ar-SA" dirty="0">
                <a:cs typeface="B Yekan" pitchFamily="2" charset="-78"/>
              </a:rPr>
              <a:t>سلامتی بدن</a:t>
            </a:r>
            <a:br>
              <a:rPr lang="ar-SA" dirty="0">
                <a:cs typeface="B Yekan" pitchFamily="2" charset="-78"/>
              </a:rPr>
            </a:br>
            <a:r>
              <a:rPr lang="fa-IR" dirty="0">
                <a:cs typeface="B Yekan" pitchFamily="2" charset="-78"/>
              </a:rPr>
              <a:t>۳)</a:t>
            </a:r>
            <a:r>
              <a:rPr lang="ar-SA" dirty="0">
                <a:cs typeface="B Yekan" pitchFamily="2" charset="-78"/>
              </a:rPr>
              <a:t>خوش اخلاقی</a:t>
            </a:r>
            <a:br>
              <a:rPr lang="ar-SA" dirty="0">
                <a:cs typeface="B Yekan" pitchFamily="2" charset="-78"/>
              </a:rPr>
            </a:br>
            <a:r>
              <a:rPr lang="fa-IR" dirty="0">
                <a:cs typeface="B Yekan" pitchFamily="2" charset="-78"/>
              </a:rPr>
              <a:t>۴)</a:t>
            </a:r>
            <a:r>
              <a:rPr lang="ar-SA" dirty="0">
                <a:cs typeface="B Yekan" pitchFamily="2" charset="-78"/>
              </a:rPr>
              <a:t>ریزش گناهان</a:t>
            </a:r>
            <a:br>
              <a:rPr lang="ar-SA" dirty="0">
                <a:cs typeface="B Yekan" pitchFamily="2" charset="-78"/>
              </a:rPr>
            </a:br>
            <a:r>
              <a:rPr lang="fa-IR" dirty="0">
                <a:cs typeface="B Yekan" pitchFamily="2" charset="-78"/>
              </a:rPr>
              <a:t>۵)</a:t>
            </a:r>
            <a:r>
              <a:rPr lang="ar-SA" dirty="0">
                <a:cs typeface="B Yekan" pitchFamily="2" charset="-78"/>
              </a:rPr>
              <a:t>خوشبو شدن</a:t>
            </a:r>
            <a:br>
              <a:rPr lang="ar-SA" dirty="0">
                <a:cs typeface="B Yekan" pitchFamily="2" charset="-78"/>
              </a:rPr>
            </a:br>
            <a:endParaRPr lang="en-US" dirty="0">
              <a:cs typeface="B Yekan" pitchFamily="2" charset="-78"/>
            </a:endParaRPr>
          </a:p>
        </p:txBody>
      </p:sp>
      <p:sp>
        <p:nvSpPr>
          <p:cNvPr id="4" name="Rectangle 3"/>
          <p:cNvSpPr/>
          <p:nvPr/>
        </p:nvSpPr>
        <p:spPr>
          <a:xfrm rot="20620289">
            <a:off x="5653109" y="3758232"/>
            <a:ext cx="2393366" cy="1754326"/>
          </a:xfrm>
          <a:prstGeom prst="rect">
            <a:avLst/>
          </a:prstGeom>
        </p:spPr>
        <p:txBody>
          <a:bodyPr wrap="square">
            <a:spAutoFit/>
          </a:bodyPr>
          <a:lstStyle/>
          <a:p>
            <a:pPr algn="r" rtl="1"/>
            <a:r>
              <a:rPr lang="fa-IR" dirty="0">
                <a:cs typeface="B Yekan" pitchFamily="2" charset="-78"/>
              </a:rPr>
              <a:t>۶)</a:t>
            </a:r>
            <a:r>
              <a:rPr lang="ar-SA" dirty="0">
                <a:cs typeface="B Yekan" pitchFamily="2" charset="-78"/>
              </a:rPr>
              <a:t>عصبانیت شیطان</a:t>
            </a:r>
            <a:br>
              <a:rPr lang="ar-SA" dirty="0">
                <a:cs typeface="B Yekan" pitchFamily="2" charset="-78"/>
              </a:rPr>
            </a:br>
            <a:r>
              <a:rPr lang="fa-IR" dirty="0">
                <a:cs typeface="B Yekan" pitchFamily="2" charset="-78"/>
              </a:rPr>
              <a:t>۷)</a:t>
            </a:r>
            <a:r>
              <a:rPr lang="ar-SA" dirty="0">
                <a:cs typeface="B Yekan" pitchFamily="2" charset="-78"/>
              </a:rPr>
              <a:t>رفع گرفتاریها</a:t>
            </a:r>
            <a:br>
              <a:rPr lang="ar-SA" dirty="0">
                <a:cs typeface="B Yekan" pitchFamily="2" charset="-78"/>
              </a:rPr>
            </a:br>
            <a:r>
              <a:rPr lang="fa-IR" dirty="0">
                <a:cs typeface="B Yekan" pitchFamily="2" charset="-78"/>
              </a:rPr>
              <a:t>۸)</a:t>
            </a:r>
            <a:r>
              <a:rPr lang="ar-SA" dirty="0">
                <a:cs typeface="B Yekan" pitchFamily="2" charset="-78"/>
              </a:rPr>
              <a:t>رفع خشم خداوند</a:t>
            </a:r>
            <a:br>
              <a:rPr lang="ar-SA" dirty="0">
                <a:cs typeface="B Yekan" pitchFamily="2" charset="-78"/>
              </a:rPr>
            </a:br>
            <a:r>
              <a:rPr lang="fa-IR" dirty="0">
                <a:cs typeface="B Yekan" pitchFamily="2" charset="-78"/>
              </a:rPr>
              <a:t>۹)</a:t>
            </a:r>
            <a:r>
              <a:rPr lang="ar-SA" dirty="0">
                <a:cs typeface="B Yekan" pitchFamily="2" charset="-78"/>
              </a:rPr>
              <a:t>عاقبت به خیری</a:t>
            </a:r>
            <a:br>
              <a:rPr lang="ar-SA" dirty="0">
                <a:cs typeface="B Yekan" pitchFamily="2" charset="-78"/>
              </a:rPr>
            </a:br>
            <a:r>
              <a:rPr lang="fa-IR" dirty="0">
                <a:cs typeface="B Yekan" pitchFamily="2" charset="-78"/>
              </a:rPr>
              <a:t>۱۰) </a:t>
            </a:r>
            <a:r>
              <a:rPr lang="ar-SA" dirty="0">
                <a:cs typeface="B Yekan" pitchFamily="2" charset="-78"/>
              </a:rPr>
              <a:t>رفع غم و اندوه</a:t>
            </a:r>
            <a:br>
              <a:rPr lang="ar-SA" dirty="0">
                <a:cs typeface="B Yekan" pitchFamily="2" charset="-78"/>
              </a:rPr>
            </a:br>
            <a:endParaRPr lang="en-US" dirty="0">
              <a:cs typeface="B Yekan" pitchFamily="2" charset="-78"/>
            </a:endParaRPr>
          </a:p>
        </p:txBody>
      </p:sp>
      <p:sp>
        <p:nvSpPr>
          <p:cNvPr id="5" name="Rectangle 4"/>
          <p:cNvSpPr/>
          <p:nvPr/>
        </p:nvSpPr>
        <p:spPr>
          <a:xfrm rot="20594916">
            <a:off x="876300" y="1599623"/>
            <a:ext cx="2057400" cy="1754326"/>
          </a:xfrm>
          <a:prstGeom prst="rect">
            <a:avLst/>
          </a:prstGeom>
        </p:spPr>
        <p:txBody>
          <a:bodyPr wrap="square">
            <a:spAutoFit/>
          </a:bodyPr>
          <a:lstStyle/>
          <a:p>
            <a:pPr algn="r" rtl="1"/>
            <a:r>
              <a:rPr lang="fa-IR" dirty="0">
                <a:cs typeface="B Yekan" pitchFamily="2" charset="-78"/>
              </a:rPr>
              <a:t>۱۱) </a:t>
            </a:r>
            <a:r>
              <a:rPr lang="ar-SA" dirty="0">
                <a:cs typeface="B Yekan" pitchFamily="2" charset="-78"/>
              </a:rPr>
              <a:t>طولانی شدن عمر</a:t>
            </a:r>
            <a:br>
              <a:rPr lang="ar-SA" dirty="0">
                <a:cs typeface="B Yekan" pitchFamily="2" charset="-78"/>
              </a:rPr>
            </a:br>
            <a:r>
              <a:rPr lang="fa-IR" dirty="0">
                <a:cs typeface="B Yekan" pitchFamily="2" charset="-78"/>
              </a:rPr>
              <a:t>۱۲) </a:t>
            </a:r>
            <a:r>
              <a:rPr lang="ar-SA" dirty="0">
                <a:cs typeface="B Yekan" pitchFamily="2" charset="-78"/>
              </a:rPr>
              <a:t>نورانیت قبر</a:t>
            </a:r>
            <a:br>
              <a:rPr lang="ar-SA" dirty="0">
                <a:cs typeface="B Yekan" pitchFamily="2" charset="-78"/>
              </a:rPr>
            </a:br>
            <a:r>
              <a:rPr lang="fa-IR" dirty="0">
                <a:cs typeface="B Yekan" pitchFamily="2" charset="-78"/>
              </a:rPr>
              <a:t>۱۳) </a:t>
            </a:r>
            <a:r>
              <a:rPr lang="ar-SA" dirty="0">
                <a:cs typeface="B Yekan" pitchFamily="2" charset="-78"/>
              </a:rPr>
              <a:t>نورانیت منزل</a:t>
            </a:r>
            <a:br>
              <a:rPr lang="ar-SA" dirty="0">
                <a:cs typeface="B Yekan" pitchFamily="2" charset="-78"/>
              </a:rPr>
            </a:br>
            <a:r>
              <a:rPr lang="fa-IR" dirty="0">
                <a:cs typeface="B Yekan" pitchFamily="2" charset="-78"/>
              </a:rPr>
              <a:t>۱۴) </a:t>
            </a:r>
            <a:r>
              <a:rPr lang="ar-SA" dirty="0">
                <a:cs typeface="B Yekan" pitchFamily="2" charset="-78"/>
              </a:rPr>
              <a:t>کسب نور دائم</a:t>
            </a:r>
            <a:br>
              <a:rPr lang="ar-SA" dirty="0">
                <a:cs typeface="B Yekan" pitchFamily="2" charset="-78"/>
              </a:rPr>
            </a:br>
            <a:r>
              <a:rPr lang="fa-IR" dirty="0">
                <a:cs typeface="B Yekan" pitchFamily="2" charset="-78"/>
              </a:rPr>
              <a:t>۱۵) </a:t>
            </a:r>
            <a:r>
              <a:rPr lang="ar-SA" dirty="0">
                <a:cs typeface="B Yekan" pitchFamily="2" charset="-78"/>
              </a:rPr>
              <a:t>زیبائی صورت</a:t>
            </a:r>
            <a:r>
              <a:rPr lang="ar-SA" dirty="0">
                <a:solidFill>
                  <a:prstClr val="black"/>
                </a:solidFill>
                <a:ea typeface="Times New Roman"/>
                <a:cs typeface="Times New Roman"/>
              </a:rPr>
              <a:t/>
            </a:r>
            <a:br>
              <a:rPr lang="ar-SA" dirty="0">
                <a:solidFill>
                  <a:prstClr val="black"/>
                </a:solidFill>
                <a:ea typeface="Times New Roman"/>
                <a:cs typeface="Times New Roman"/>
              </a:rPr>
            </a:br>
            <a:endParaRPr lang="en-US" dirty="0"/>
          </a:p>
        </p:txBody>
      </p:sp>
      <p:sp>
        <p:nvSpPr>
          <p:cNvPr id="6" name="Rectangle 5"/>
          <p:cNvSpPr/>
          <p:nvPr/>
        </p:nvSpPr>
        <p:spPr>
          <a:xfrm rot="1238477">
            <a:off x="2324880" y="3655073"/>
            <a:ext cx="2931319" cy="1685077"/>
          </a:xfrm>
          <a:prstGeom prst="rect">
            <a:avLst/>
          </a:prstGeom>
        </p:spPr>
        <p:txBody>
          <a:bodyPr wrap="square">
            <a:spAutoFit/>
          </a:bodyPr>
          <a:lstStyle/>
          <a:p>
            <a:pPr lvl="0" algn="r" rtl="1">
              <a:lnSpc>
                <a:spcPct val="115000"/>
              </a:lnSpc>
              <a:spcAft>
                <a:spcPts val="1000"/>
              </a:spcAft>
            </a:pPr>
            <a:r>
              <a:rPr lang="fa-IR" dirty="0">
                <a:cs typeface="B Yekan" pitchFamily="2" charset="-78"/>
              </a:rPr>
              <a:t>۱۶) </a:t>
            </a:r>
            <a:r>
              <a:rPr lang="ar-SA" dirty="0">
                <a:cs typeface="B Yekan" pitchFamily="2" charset="-78"/>
              </a:rPr>
              <a:t>نورانیت و سفیدی صورت</a:t>
            </a:r>
            <a:br>
              <a:rPr lang="ar-SA" dirty="0">
                <a:cs typeface="B Yekan" pitchFamily="2" charset="-78"/>
              </a:rPr>
            </a:br>
            <a:r>
              <a:rPr lang="fa-IR" dirty="0">
                <a:cs typeface="B Yekan" pitchFamily="2" charset="-78"/>
              </a:rPr>
              <a:t>۱۷) </a:t>
            </a:r>
            <a:r>
              <a:rPr lang="ar-SA" dirty="0">
                <a:cs typeface="B Yekan" pitchFamily="2" charset="-78"/>
              </a:rPr>
              <a:t>به اجابت رسیدن دعا</a:t>
            </a:r>
            <a:br>
              <a:rPr lang="ar-SA" dirty="0">
                <a:cs typeface="B Yekan" pitchFamily="2" charset="-78"/>
              </a:rPr>
            </a:br>
            <a:r>
              <a:rPr lang="fa-IR" dirty="0">
                <a:cs typeface="B Yekan" pitchFamily="2" charset="-78"/>
              </a:rPr>
              <a:t>۱۸) </a:t>
            </a:r>
            <a:r>
              <a:rPr lang="ar-SA" dirty="0">
                <a:cs typeface="B Yekan" pitchFamily="2" charset="-78"/>
              </a:rPr>
              <a:t>نورانیت چشم</a:t>
            </a:r>
            <a:br>
              <a:rPr lang="ar-SA" dirty="0">
                <a:cs typeface="B Yekan" pitchFamily="2" charset="-78"/>
              </a:rPr>
            </a:br>
            <a:r>
              <a:rPr lang="fa-IR" dirty="0">
                <a:cs typeface="B Yekan" pitchFamily="2" charset="-78"/>
              </a:rPr>
              <a:t>۱۹) </a:t>
            </a:r>
            <a:r>
              <a:rPr lang="ar-SA" dirty="0">
                <a:cs typeface="B Yekan" pitchFamily="2" charset="-78"/>
              </a:rPr>
              <a:t>بازداشتن انسان از گناه</a:t>
            </a:r>
            <a:br>
              <a:rPr lang="ar-SA" dirty="0">
                <a:cs typeface="B Yekan" pitchFamily="2" charset="-78"/>
              </a:rPr>
            </a:br>
            <a:r>
              <a:rPr lang="fa-IR" dirty="0">
                <a:cs typeface="B Yekan" pitchFamily="2" charset="-78"/>
              </a:rPr>
              <a:t>۲۰) </a:t>
            </a:r>
            <a:r>
              <a:rPr lang="ar-SA" dirty="0">
                <a:cs typeface="B Yekan" pitchFamily="2" charset="-78"/>
              </a:rPr>
              <a:t>نجات از بلاهای طبیعی</a:t>
            </a:r>
            <a:endParaRPr lang="en-US" dirty="0">
              <a:cs typeface="B Yekan" pitchFamily="2" charset="-78"/>
            </a:endParaRPr>
          </a:p>
        </p:txBody>
      </p:sp>
      <p:sp>
        <p:nvSpPr>
          <p:cNvPr id="14" name="Rectangle 13"/>
          <p:cNvSpPr/>
          <p:nvPr/>
        </p:nvSpPr>
        <p:spPr>
          <a:xfrm>
            <a:off x="2896394" y="609600"/>
            <a:ext cx="3193539" cy="523220"/>
          </a:xfrm>
          <a:prstGeom prst="rect">
            <a:avLst/>
          </a:prstGeom>
          <a:solidFill>
            <a:srgbClr val="FFC000"/>
          </a:solidFill>
          <a:ln>
            <a:solidFill>
              <a:schemeClr val="tx1"/>
            </a:solidFill>
          </a:ln>
        </p:spPr>
        <p:txBody>
          <a:bodyPr wrap="square">
            <a:spAutoFit/>
          </a:bodyPr>
          <a:lstStyle/>
          <a:p>
            <a:pPr lvl="0" algn="ctr"/>
            <a:r>
              <a:rPr lang="ar-SA" sz="2800" dirty="0">
                <a:solidFill>
                  <a:srgbClr val="4BACC6">
                    <a:lumMod val="75000"/>
                  </a:srgbClr>
                </a:solidFill>
                <a:latin typeface="Times New Roman"/>
                <a:ea typeface="Times New Roman"/>
                <a:cs typeface="Titr"/>
              </a:rPr>
              <a:t>آثار نماز شب در دنیا</a:t>
            </a:r>
            <a:endParaRPr lang="en-US" sz="2800" dirty="0">
              <a:solidFill>
                <a:srgbClr val="4BACC6">
                  <a:lumMod val="75000"/>
                </a:srgbClr>
              </a:solidFill>
              <a:latin typeface="Times New Roman"/>
              <a:ea typeface="Times New Roman"/>
              <a:cs typeface="Titr"/>
            </a:endParaRPr>
          </a:p>
        </p:txBody>
      </p:sp>
      <p:pic>
        <p:nvPicPr>
          <p:cNvPr id="15" name="Picture 6" descr="[تصویر:  YaMahdi.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20098205">
            <a:off x="-759" y="175390"/>
            <a:ext cx="1700194" cy="11288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0403187"/>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8" name="2 Subtítulo"/>
          <p:cNvSpPr txBox="1">
            <a:spLocks/>
          </p:cNvSpPr>
          <p:nvPr/>
        </p:nvSpPr>
        <p:spPr bwMode="auto">
          <a:xfrm>
            <a:off x="250825" y="6234118"/>
            <a:ext cx="2017713" cy="46355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defRPr/>
            </a:pPr>
            <a:endParaRPr lang="es-ES" sz="2000" dirty="0">
              <a:solidFill>
                <a:prstClr val="white">
                  <a:lumMod val="75000"/>
                </a:prstClr>
              </a:solidFill>
            </a:endParaRPr>
          </a:p>
        </p:txBody>
      </p:sp>
      <p:pic>
        <p:nvPicPr>
          <p:cNvPr id="3082" name="44 Imagen">
            <a:hlinkClick r:id="" action="ppaction://hlinkshowjump?jump=nextslide"/>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494687" y="6329362"/>
            <a:ext cx="363538"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45 Imagen">
            <a:hlinkClick r:id="" action="ppaction://hlinkshowjump?jump=previousslide"/>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001000" y="6324600"/>
            <a:ext cx="363538"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6" name="Imagen 5" descr="C:\Users\Design\Documents\Edu\Product Launch\shadow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92586" y="6019800"/>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67 Recortar rectángulo de esquina del mismo lado"/>
          <p:cNvSpPr/>
          <p:nvPr/>
        </p:nvSpPr>
        <p:spPr>
          <a:xfrm>
            <a:off x="8316913" y="-1588"/>
            <a:ext cx="541312" cy="534988"/>
          </a:xfrm>
          <a:prstGeom prst="snip2SameRect">
            <a:avLst/>
          </a:prstGeom>
          <a:gradFill>
            <a:gsLst>
              <a:gs pos="0">
                <a:srgbClr val="C00000"/>
              </a:gs>
              <a:gs pos="80000">
                <a:srgbClr val="70201E"/>
              </a:gs>
              <a:gs pos="100000">
                <a:schemeClr val="accent2">
                  <a:shade val="94000"/>
                  <a:satMod val="135000"/>
                </a:schemeClr>
              </a:gs>
            </a:gsLst>
          </a:gra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es-HN" b="1" dirty="0">
                <a:solidFill>
                  <a:prstClr val="white"/>
                </a:solidFill>
              </a:rPr>
              <a:t>2</a:t>
            </a:r>
            <a:endParaRPr lang="es-ES" b="1" dirty="0">
              <a:solidFill>
                <a:prstClr val="white"/>
              </a:solidFill>
            </a:endParaRPr>
          </a:p>
        </p:txBody>
      </p:sp>
      <p:pic>
        <p:nvPicPr>
          <p:cNvPr id="20" name="Imagen 5" descr="C:\Users\Design\Documents\Edu\Product Launch\shadow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6012565"/>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28600" y="6180730"/>
            <a:ext cx="1676400" cy="646331"/>
          </a:xfrm>
          <a:prstGeom prst="rect">
            <a:avLst/>
          </a:prstGeom>
          <a:noFill/>
        </p:spPr>
        <p:txBody>
          <a:bodyPr wrap="square" rtlCol="0">
            <a:spAutoFit/>
          </a:bodyPr>
          <a:lstStyle/>
          <a:p>
            <a:r>
              <a:rPr lang="fa-IR" sz="3600" dirty="0">
                <a:solidFill>
                  <a:prstClr val="white">
                    <a:lumMod val="65000"/>
                  </a:prstClr>
                </a:solidFill>
                <a:cs typeface="B Yekan" pitchFamily="2" charset="-78"/>
              </a:rPr>
              <a:t>نماز شب</a:t>
            </a:r>
            <a:endParaRPr lang="en-US" sz="3600" dirty="0">
              <a:solidFill>
                <a:prstClr val="white">
                  <a:lumMod val="65000"/>
                </a:prstClr>
              </a:solidFill>
              <a:cs typeface="B Yekan" pitchFamily="2" charset="-78"/>
            </a:endParaRPr>
          </a:p>
        </p:txBody>
      </p:sp>
      <p:sp>
        <p:nvSpPr>
          <p:cNvPr id="3" name="Rectangle 2"/>
          <p:cNvSpPr/>
          <p:nvPr/>
        </p:nvSpPr>
        <p:spPr>
          <a:xfrm>
            <a:off x="4836581" y="2602559"/>
            <a:ext cx="3542439" cy="1666354"/>
          </a:xfrm>
          <a:prstGeom prst="rect">
            <a:avLst/>
          </a:prstGeom>
        </p:spPr>
        <p:txBody>
          <a:bodyPr wrap="square">
            <a:spAutoFit/>
          </a:bodyPr>
          <a:lstStyle/>
          <a:p>
            <a:pPr algn="r" rtl="1">
              <a:lnSpc>
                <a:spcPct val="115000"/>
              </a:lnSpc>
              <a:spcAft>
                <a:spcPts val="1000"/>
              </a:spcAft>
            </a:pPr>
            <a:r>
              <a:rPr lang="ar-SA" dirty="0">
                <a:cs typeface="B Yekan" pitchFamily="2" charset="-78"/>
              </a:rPr>
              <a:t/>
            </a:r>
            <a:br>
              <a:rPr lang="ar-SA" dirty="0">
                <a:cs typeface="B Yekan" pitchFamily="2" charset="-78"/>
              </a:rPr>
            </a:br>
            <a:r>
              <a:rPr lang="ar-SA" dirty="0">
                <a:cs typeface="B Yekan" pitchFamily="2" charset="-78"/>
              </a:rPr>
              <a:t/>
            </a:r>
            <a:br>
              <a:rPr lang="ar-SA" dirty="0">
                <a:cs typeface="B Yekan" pitchFamily="2" charset="-78"/>
              </a:rPr>
            </a:br>
            <a:r>
              <a:rPr lang="ar-SA" dirty="0">
                <a:cs typeface="B Yekan" pitchFamily="2" charset="-78"/>
              </a:rPr>
              <a:t/>
            </a:r>
            <a:br>
              <a:rPr lang="ar-SA" dirty="0">
                <a:cs typeface="B Yekan" pitchFamily="2" charset="-78"/>
              </a:rPr>
            </a:br>
            <a:r>
              <a:rPr lang="ar-SA" dirty="0">
                <a:cs typeface="B Yekan" pitchFamily="2" charset="-78"/>
              </a:rPr>
              <a:t/>
            </a:r>
            <a:br>
              <a:rPr lang="ar-SA" dirty="0">
                <a:cs typeface="B Yekan" pitchFamily="2" charset="-78"/>
              </a:rPr>
            </a:br>
            <a:endParaRPr lang="en-US" dirty="0">
              <a:cs typeface="B Yekan" pitchFamily="2" charset="-78"/>
            </a:endParaRPr>
          </a:p>
        </p:txBody>
      </p:sp>
      <p:sp>
        <p:nvSpPr>
          <p:cNvPr id="6" name="Rectangle 5"/>
          <p:cNvSpPr/>
          <p:nvPr/>
        </p:nvSpPr>
        <p:spPr>
          <a:xfrm rot="919078">
            <a:off x="5248474" y="2184008"/>
            <a:ext cx="2581023" cy="1015663"/>
          </a:xfrm>
          <a:prstGeom prst="rect">
            <a:avLst/>
          </a:prstGeom>
        </p:spPr>
        <p:txBody>
          <a:bodyPr wrap="square">
            <a:spAutoFit/>
          </a:bodyPr>
          <a:lstStyle/>
          <a:p>
            <a:pPr algn="r" rtl="1"/>
            <a:r>
              <a:rPr lang="fa-IR" sz="2000" dirty="0">
                <a:solidFill>
                  <a:prstClr val="black"/>
                </a:solidFill>
                <a:cs typeface="B Yekan" pitchFamily="2" charset="-78"/>
              </a:rPr>
              <a:t>۴) </a:t>
            </a:r>
            <a:r>
              <a:rPr lang="ar-SA" sz="2000" dirty="0">
                <a:solidFill>
                  <a:prstClr val="black"/>
                </a:solidFill>
                <a:cs typeface="B Yekan" pitchFamily="2" charset="-78"/>
              </a:rPr>
              <a:t>نجات از عذای قبر</a:t>
            </a:r>
            <a:br>
              <a:rPr lang="ar-SA" sz="2000" dirty="0">
                <a:solidFill>
                  <a:prstClr val="black"/>
                </a:solidFill>
                <a:cs typeface="B Yekan" pitchFamily="2" charset="-78"/>
              </a:rPr>
            </a:br>
            <a:r>
              <a:rPr lang="fa-IR" sz="2000" dirty="0">
                <a:solidFill>
                  <a:prstClr val="black"/>
                </a:solidFill>
                <a:cs typeface="B Yekan" pitchFamily="2" charset="-78"/>
              </a:rPr>
              <a:t>۵) </a:t>
            </a:r>
            <a:r>
              <a:rPr lang="ar-SA" sz="2000" dirty="0">
                <a:solidFill>
                  <a:prstClr val="black"/>
                </a:solidFill>
                <a:cs typeface="B Yekan" pitchFamily="2" charset="-78"/>
              </a:rPr>
              <a:t>نجات از وحشت قبر</a:t>
            </a:r>
            <a:br>
              <a:rPr lang="ar-SA" sz="2000" dirty="0">
                <a:solidFill>
                  <a:prstClr val="black"/>
                </a:solidFill>
                <a:cs typeface="B Yekan" pitchFamily="2" charset="-78"/>
              </a:rPr>
            </a:br>
            <a:r>
              <a:rPr lang="fa-IR" sz="2000" dirty="0">
                <a:solidFill>
                  <a:prstClr val="black"/>
                </a:solidFill>
                <a:cs typeface="B Yekan" pitchFamily="2" charset="-78"/>
              </a:rPr>
              <a:t>۶) </a:t>
            </a:r>
            <a:r>
              <a:rPr lang="ar-SA" sz="2000" dirty="0">
                <a:solidFill>
                  <a:prstClr val="black"/>
                </a:solidFill>
                <a:cs typeface="B Yekan" pitchFamily="2" charset="-78"/>
              </a:rPr>
              <a:t>زینت ادمی در قیامت</a:t>
            </a:r>
            <a:endParaRPr lang="en-US" sz="2000" dirty="0"/>
          </a:p>
        </p:txBody>
      </p:sp>
      <p:sp>
        <p:nvSpPr>
          <p:cNvPr id="7" name="Rectangle 6"/>
          <p:cNvSpPr/>
          <p:nvPr/>
        </p:nvSpPr>
        <p:spPr>
          <a:xfrm rot="1081729">
            <a:off x="632518" y="4099949"/>
            <a:ext cx="3120969" cy="1015663"/>
          </a:xfrm>
          <a:prstGeom prst="rect">
            <a:avLst/>
          </a:prstGeom>
        </p:spPr>
        <p:txBody>
          <a:bodyPr wrap="square">
            <a:spAutoFit/>
          </a:bodyPr>
          <a:lstStyle/>
          <a:p>
            <a:pPr algn="r" rtl="1"/>
            <a:r>
              <a:rPr lang="fa-IR" sz="2000" dirty="0">
                <a:solidFill>
                  <a:prstClr val="black"/>
                </a:solidFill>
                <a:cs typeface="B Yekan" pitchFamily="2" charset="-78"/>
              </a:rPr>
              <a:t>۷) </a:t>
            </a:r>
            <a:r>
              <a:rPr lang="ar-SA" sz="2000" dirty="0">
                <a:solidFill>
                  <a:prstClr val="black"/>
                </a:solidFill>
                <a:cs typeface="B Yekan" pitchFamily="2" charset="-78"/>
              </a:rPr>
              <a:t>سبب ورود در بهشت</a:t>
            </a:r>
            <a:br>
              <a:rPr lang="ar-SA" sz="2000" dirty="0">
                <a:solidFill>
                  <a:prstClr val="black"/>
                </a:solidFill>
                <a:cs typeface="B Yekan" pitchFamily="2" charset="-78"/>
              </a:rPr>
            </a:br>
            <a:r>
              <a:rPr lang="fa-IR" sz="2000" dirty="0">
                <a:solidFill>
                  <a:prstClr val="black"/>
                </a:solidFill>
                <a:cs typeface="B Yekan" pitchFamily="2" charset="-78"/>
              </a:rPr>
              <a:t>۸) </a:t>
            </a:r>
            <a:r>
              <a:rPr lang="ar-SA" sz="2000" dirty="0">
                <a:solidFill>
                  <a:prstClr val="black"/>
                </a:solidFill>
                <a:cs typeface="B Yekan" pitchFamily="2" charset="-78"/>
              </a:rPr>
              <a:t>دفع حرارت اتش قیامت</a:t>
            </a:r>
            <a:br>
              <a:rPr lang="ar-SA" sz="2000" dirty="0">
                <a:solidFill>
                  <a:prstClr val="black"/>
                </a:solidFill>
                <a:cs typeface="B Yekan" pitchFamily="2" charset="-78"/>
              </a:rPr>
            </a:br>
            <a:r>
              <a:rPr lang="fa-IR" sz="2000" dirty="0">
                <a:solidFill>
                  <a:prstClr val="black"/>
                </a:solidFill>
                <a:cs typeface="B Yekan" pitchFamily="2" charset="-78"/>
              </a:rPr>
              <a:t>۹) </a:t>
            </a:r>
            <a:r>
              <a:rPr lang="ar-SA" sz="2000" dirty="0">
                <a:solidFill>
                  <a:prstClr val="black"/>
                </a:solidFill>
                <a:cs typeface="B Yekan" pitchFamily="2" charset="-78"/>
              </a:rPr>
              <a:t>عبور سریع از پل صراط</a:t>
            </a:r>
            <a:endParaRPr lang="en-US" sz="2000" dirty="0"/>
          </a:p>
        </p:txBody>
      </p:sp>
      <p:sp>
        <p:nvSpPr>
          <p:cNvPr id="8" name="Rectangle 7"/>
          <p:cNvSpPr/>
          <p:nvPr/>
        </p:nvSpPr>
        <p:spPr>
          <a:xfrm rot="20421848">
            <a:off x="2343119" y="2342876"/>
            <a:ext cx="2133601" cy="1015663"/>
          </a:xfrm>
          <a:prstGeom prst="rect">
            <a:avLst/>
          </a:prstGeom>
        </p:spPr>
        <p:txBody>
          <a:bodyPr wrap="square">
            <a:spAutoFit/>
          </a:bodyPr>
          <a:lstStyle/>
          <a:p>
            <a:pPr algn="r" rtl="1"/>
            <a:r>
              <a:rPr lang="fa-IR" sz="2000" dirty="0">
                <a:solidFill>
                  <a:prstClr val="black"/>
                </a:solidFill>
                <a:cs typeface="B Yekan" pitchFamily="2" charset="-78"/>
              </a:rPr>
              <a:t>۱) </a:t>
            </a:r>
            <a:r>
              <a:rPr lang="ar-SA" sz="2000" dirty="0">
                <a:solidFill>
                  <a:prstClr val="black"/>
                </a:solidFill>
                <a:cs typeface="B Yekan" pitchFamily="2" charset="-78"/>
              </a:rPr>
              <a:t>نورانیت قبر</a:t>
            </a:r>
            <a:br>
              <a:rPr lang="ar-SA" sz="2000" dirty="0">
                <a:solidFill>
                  <a:prstClr val="black"/>
                </a:solidFill>
                <a:cs typeface="B Yekan" pitchFamily="2" charset="-78"/>
              </a:rPr>
            </a:br>
            <a:r>
              <a:rPr lang="fa-IR" sz="2000" dirty="0">
                <a:solidFill>
                  <a:prstClr val="black"/>
                </a:solidFill>
                <a:cs typeface="B Yekan" pitchFamily="2" charset="-78"/>
              </a:rPr>
              <a:t>۲) </a:t>
            </a:r>
            <a:r>
              <a:rPr lang="ar-SA" sz="2000" dirty="0">
                <a:solidFill>
                  <a:prstClr val="black"/>
                </a:solidFill>
                <a:cs typeface="B Yekan" pitchFamily="2" charset="-78"/>
              </a:rPr>
              <a:t>مانع فشار قبر</a:t>
            </a:r>
            <a:br>
              <a:rPr lang="ar-SA" sz="2000" dirty="0">
                <a:solidFill>
                  <a:prstClr val="black"/>
                </a:solidFill>
                <a:cs typeface="B Yekan" pitchFamily="2" charset="-78"/>
              </a:rPr>
            </a:br>
            <a:r>
              <a:rPr lang="fa-IR" sz="2000" dirty="0">
                <a:solidFill>
                  <a:prstClr val="black"/>
                </a:solidFill>
                <a:cs typeface="B Yekan" pitchFamily="2" charset="-78"/>
              </a:rPr>
              <a:t>۳) </a:t>
            </a:r>
            <a:r>
              <a:rPr lang="ar-SA" sz="2000" dirty="0">
                <a:solidFill>
                  <a:prstClr val="black"/>
                </a:solidFill>
                <a:cs typeface="B Yekan" pitchFamily="2" charset="-78"/>
              </a:rPr>
              <a:t>آسایش در قیامت</a:t>
            </a:r>
            <a:endParaRPr lang="en-US" sz="2000" dirty="0"/>
          </a:p>
        </p:txBody>
      </p:sp>
      <p:sp>
        <p:nvSpPr>
          <p:cNvPr id="9" name="Rectangle 8"/>
          <p:cNvSpPr/>
          <p:nvPr/>
        </p:nvSpPr>
        <p:spPr>
          <a:xfrm rot="20926599">
            <a:off x="4188456" y="4037696"/>
            <a:ext cx="3466381" cy="1154162"/>
          </a:xfrm>
          <a:prstGeom prst="rect">
            <a:avLst/>
          </a:prstGeom>
        </p:spPr>
        <p:txBody>
          <a:bodyPr wrap="square">
            <a:spAutoFit/>
          </a:bodyPr>
          <a:lstStyle/>
          <a:p>
            <a:pPr lvl="0" algn="r" rtl="1">
              <a:lnSpc>
                <a:spcPct val="115000"/>
              </a:lnSpc>
              <a:spcAft>
                <a:spcPts val="1000"/>
              </a:spcAft>
            </a:pPr>
            <a:r>
              <a:rPr lang="fa-IR" sz="2000" dirty="0">
                <a:solidFill>
                  <a:prstClr val="black"/>
                </a:solidFill>
                <a:cs typeface="B Yekan" pitchFamily="2" charset="-78"/>
              </a:rPr>
              <a:t>۱۰) </a:t>
            </a:r>
            <a:r>
              <a:rPr lang="ar-SA" sz="2000" dirty="0">
                <a:solidFill>
                  <a:prstClr val="black"/>
                </a:solidFill>
                <a:cs typeface="B Yekan" pitchFamily="2" charset="-78"/>
              </a:rPr>
              <a:t>چراغ انسان در تاریکی قبر</a:t>
            </a:r>
            <a:br>
              <a:rPr lang="ar-SA" sz="2000" dirty="0">
                <a:solidFill>
                  <a:prstClr val="black"/>
                </a:solidFill>
                <a:cs typeface="B Yekan" pitchFamily="2" charset="-78"/>
              </a:rPr>
            </a:br>
            <a:r>
              <a:rPr lang="fa-IR" sz="2000" dirty="0">
                <a:solidFill>
                  <a:prstClr val="black"/>
                </a:solidFill>
                <a:cs typeface="B Yekan" pitchFamily="2" charset="-78"/>
              </a:rPr>
              <a:t>۱۱) </a:t>
            </a:r>
            <a:r>
              <a:rPr lang="ar-SA" sz="2000" dirty="0">
                <a:solidFill>
                  <a:prstClr val="black"/>
                </a:solidFill>
                <a:cs typeface="B Yekan" pitchFamily="2" charset="-78"/>
              </a:rPr>
              <a:t>شفاعت نماز گزار در قیامت</a:t>
            </a:r>
            <a:br>
              <a:rPr lang="ar-SA" sz="2000" dirty="0">
                <a:solidFill>
                  <a:prstClr val="black"/>
                </a:solidFill>
                <a:cs typeface="B Yekan" pitchFamily="2" charset="-78"/>
              </a:rPr>
            </a:br>
            <a:r>
              <a:rPr lang="fa-IR" sz="2000" dirty="0">
                <a:solidFill>
                  <a:prstClr val="black"/>
                </a:solidFill>
                <a:cs typeface="B Yekan" pitchFamily="2" charset="-78"/>
              </a:rPr>
              <a:t>۱۲) </a:t>
            </a:r>
            <a:r>
              <a:rPr lang="ar-SA" sz="2000" dirty="0">
                <a:solidFill>
                  <a:prstClr val="black"/>
                </a:solidFill>
                <a:cs typeface="B Yekan" pitchFamily="2" charset="-78"/>
              </a:rPr>
              <a:t>خروج از قبر با صورت نورانی</a:t>
            </a:r>
            <a:endParaRPr lang="en-US" sz="2000" dirty="0">
              <a:solidFill>
                <a:prstClr val="black"/>
              </a:solidFill>
              <a:cs typeface="B Yekan" pitchFamily="2" charset="-78"/>
            </a:endParaRPr>
          </a:p>
        </p:txBody>
      </p:sp>
      <p:sp>
        <p:nvSpPr>
          <p:cNvPr id="16" name="Rectangle 15"/>
          <p:cNvSpPr/>
          <p:nvPr/>
        </p:nvSpPr>
        <p:spPr>
          <a:xfrm>
            <a:off x="1905000" y="609600"/>
            <a:ext cx="5334000" cy="523220"/>
          </a:xfrm>
          <a:prstGeom prst="rect">
            <a:avLst/>
          </a:prstGeom>
          <a:solidFill>
            <a:srgbClr val="FFC000"/>
          </a:solidFill>
          <a:ln>
            <a:solidFill>
              <a:schemeClr val="tx1"/>
            </a:solidFill>
          </a:ln>
        </p:spPr>
        <p:txBody>
          <a:bodyPr wrap="square">
            <a:spAutoFit/>
          </a:bodyPr>
          <a:lstStyle/>
          <a:p>
            <a:pPr lvl="0" algn="ctr"/>
            <a:r>
              <a:rPr lang="ar-SA" sz="2800" dirty="0">
                <a:solidFill>
                  <a:srgbClr val="4BACC6">
                    <a:lumMod val="75000"/>
                  </a:srgbClr>
                </a:solidFill>
                <a:latin typeface="Times New Roman"/>
                <a:ea typeface="Times New Roman"/>
                <a:cs typeface="Titr"/>
              </a:rPr>
              <a:t>آثار نماز شب پس از مرگ و در اخرت</a:t>
            </a:r>
            <a:endParaRPr lang="en-US" sz="2800" dirty="0">
              <a:solidFill>
                <a:srgbClr val="4BACC6">
                  <a:lumMod val="75000"/>
                </a:srgbClr>
              </a:solidFill>
              <a:latin typeface="Times New Roman"/>
              <a:ea typeface="Times New Roman"/>
              <a:cs typeface="Titr"/>
            </a:endParaRPr>
          </a:p>
        </p:txBody>
      </p:sp>
      <p:pic>
        <p:nvPicPr>
          <p:cNvPr id="15" name="Picture 6" descr="[تصویر:  YaMahdi.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20098205">
            <a:off x="-759" y="175390"/>
            <a:ext cx="1700194" cy="11288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0403187"/>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8" name="2 Subtítulo"/>
          <p:cNvSpPr txBox="1">
            <a:spLocks/>
          </p:cNvSpPr>
          <p:nvPr/>
        </p:nvSpPr>
        <p:spPr bwMode="auto">
          <a:xfrm>
            <a:off x="250825" y="6234118"/>
            <a:ext cx="2017713" cy="46355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defRPr/>
            </a:pPr>
            <a:endParaRPr lang="es-ES" sz="2000" dirty="0">
              <a:solidFill>
                <a:prstClr val="white">
                  <a:lumMod val="75000"/>
                </a:prstClr>
              </a:solidFill>
            </a:endParaRPr>
          </a:p>
        </p:txBody>
      </p:sp>
      <p:pic>
        <p:nvPicPr>
          <p:cNvPr id="3082" name="44 Imagen">
            <a:hlinkClick r:id="" action="ppaction://hlinkshowjump?jump=nextslide"/>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494687" y="6329362"/>
            <a:ext cx="363538"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45 Imagen">
            <a:hlinkClick r:id="" action="ppaction://hlinkshowjump?jump=previousslide"/>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001000" y="6324600"/>
            <a:ext cx="363538"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6" name="Imagen 5" descr="C:\Users\Design\Documents\Edu\Product Launch\shadow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92586" y="6019800"/>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67 Recortar rectángulo de esquina del mismo lado"/>
          <p:cNvSpPr/>
          <p:nvPr/>
        </p:nvSpPr>
        <p:spPr>
          <a:xfrm>
            <a:off x="8316913" y="-1588"/>
            <a:ext cx="541312" cy="534988"/>
          </a:xfrm>
          <a:prstGeom prst="snip2SameRect">
            <a:avLst/>
          </a:prstGeom>
          <a:gradFill>
            <a:gsLst>
              <a:gs pos="0">
                <a:srgbClr val="C00000"/>
              </a:gs>
              <a:gs pos="80000">
                <a:srgbClr val="70201E"/>
              </a:gs>
              <a:gs pos="100000">
                <a:schemeClr val="accent2">
                  <a:shade val="94000"/>
                  <a:satMod val="135000"/>
                </a:schemeClr>
              </a:gs>
            </a:gsLst>
          </a:gra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es-HN" b="1" dirty="0">
                <a:solidFill>
                  <a:prstClr val="white"/>
                </a:solidFill>
              </a:rPr>
              <a:t>2</a:t>
            </a:r>
            <a:endParaRPr lang="es-ES" b="1" dirty="0">
              <a:solidFill>
                <a:prstClr val="white"/>
              </a:solidFill>
            </a:endParaRPr>
          </a:p>
        </p:txBody>
      </p:sp>
      <p:pic>
        <p:nvPicPr>
          <p:cNvPr id="20" name="Imagen 5" descr="C:\Users\Design\Documents\Edu\Product Launch\shadow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6012565"/>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28600" y="6180730"/>
            <a:ext cx="1676400" cy="646331"/>
          </a:xfrm>
          <a:prstGeom prst="rect">
            <a:avLst/>
          </a:prstGeom>
          <a:noFill/>
        </p:spPr>
        <p:txBody>
          <a:bodyPr wrap="square" rtlCol="0">
            <a:spAutoFit/>
          </a:bodyPr>
          <a:lstStyle/>
          <a:p>
            <a:r>
              <a:rPr lang="fa-IR" sz="3600" dirty="0">
                <a:solidFill>
                  <a:prstClr val="white">
                    <a:lumMod val="65000"/>
                  </a:prstClr>
                </a:solidFill>
                <a:cs typeface="B Yekan" pitchFamily="2" charset="-78"/>
              </a:rPr>
              <a:t>نماز شب</a:t>
            </a:r>
            <a:endParaRPr lang="en-US" sz="3600" dirty="0">
              <a:solidFill>
                <a:prstClr val="white">
                  <a:lumMod val="65000"/>
                </a:prstClr>
              </a:solidFill>
              <a:cs typeface="B Yekan" pitchFamily="2" charset="-78"/>
            </a:endParaRPr>
          </a:p>
        </p:txBody>
      </p:sp>
      <p:sp>
        <p:nvSpPr>
          <p:cNvPr id="3" name="Rectangle 2"/>
          <p:cNvSpPr/>
          <p:nvPr/>
        </p:nvSpPr>
        <p:spPr>
          <a:xfrm>
            <a:off x="990600" y="1295400"/>
            <a:ext cx="7192169" cy="3970318"/>
          </a:xfrm>
          <a:prstGeom prst="rect">
            <a:avLst/>
          </a:prstGeom>
        </p:spPr>
        <p:txBody>
          <a:bodyPr wrap="square">
            <a:spAutoFit/>
          </a:bodyPr>
          <a:lstStyle/>
          <a:p>
            <a:pPr algn="r" rtl="1"/>
            <a:r>
              <a:rPr lang="ar-SA" dirty="0">
                <a:cs typeface="B Yekan" pitchFamily="2" charset="-78"/>
              </a:rPr>
              <a:t/>
            </a:r>
            <a:br>
              <a:rPr lang="ar-SA" dirty="0">
                <a:cs typeface="B Yekan" pitchFamily="2" charset="-78"/>
              </a:rPr>
            </a:br>
            <a:r>
              <a:rPr lang="ar-SA" dirty="0">
                <a:cs typeface="B Yekan" pitchFamily="2" charset="-78"/>
              </a:rPr>
              <a:t>وقت نماز شب از نیمه شب تا قبل از طلوع فجر صادق است هنگام سحر از سایر مواقع بهتر است و تمامی ثلث اخر شب سحر محسوب شده و هر چه به اذان صبح نزدیکتر باشد فضیلت بیشتری دارد .</a:t>
            </a:r>
            <a:br>
              <a:rPr lang="ar-SA" dirty="0">
                <a:cs typeface="B Yekan" pitchFamily="2" charset="-78"/>
              </a:rPr>
            </a:br>
            <a:r>
              <a:rPr lang="ar-SA" dirty="0">
                <a:cs typeface="B Yekan" pitchFamily="2" charset="-78"/>
              </a:rPr>
              <a:t>کسی که میترسد خواب بماند و یا به هر دلیلی نمی تواند بیدار شود می تواند نماز شب را ثیش از نیمه شب و در اخر شب بخواند</a:t>
            </a:r>
            <a:br>
              <a:rPr lang="ar-SA" dirty="0">
                <a:cs typeface="B Yekan" pitchFamily="2" charset="-78"/>
              </a:rPr>
            </a:br>
            <a:r>
              <a:rPr lang="ar-SA" dirty="0">
                <a:cs typeface="B Yekan" pitchFamily="2" charset="-78"/>
              </a:rPr>
              <a:t>اگر شخصی نماز شب را بین الطلوعین (یعنی بعد از اذان صبح و قبل از طلوع افتاب) بخواند بهتر است که نیت اداء یا قضا نکند بلکه نیت قربه الی الله داشته باشد</a:t>
            </a:r>
            <a:br>
              <a:rPr lang="ar-SA" dirty="0">
                <a:cs typeface="B Yekan" pitchFamily="2" charset="-78"/>
              </a:rPr>
            </a:br>
            <a:r>
              <a:rPr lang="ar-SA" dirty="0">
                <a:cs typeface="B Yekan" pitchFamily="2" charset="-78"/>
              </a:rPr>
              <a:t>اگر نماز شب قضا شود می توان ان را در روز بجا اورد</a:t>
            </a:r>
            <a:br>
              <a:rPr lang="ar-SA" dirty="0">
                <a:cs typeface="B Yekan" pitchFamily="2" charset="-78"/>
              </a:rPr>
            </a:br>
            <a:r>
              <a:rPr lang="ar-SA" dirty="0">
                <a:cs typeface="B Yekan" pitchFamily="2" charset="-78"/>
              </a:rPr>
              <a:t>لازم نیست حتما یازده رکعت را یکجا و یکجا بجا اورد بلکه می تواند ان را در دو یا سه نوبت بخواند</a:t>
            </a:r>
            <a:br>
              <a:rPr lang="ar-SA" dirty="0">
                <a:cs typeface="B Yekan" pitchFamily="2" charset="-78"/>
              </a:rPr>
            </a:br>
            <a:r>
              <a:rPr lang="ar-SA" dirty="0">
                <a:cs typeface="B Yekan" pitchFamily="2" charset="-78"/>
              </a:rPr>
              <a:t>نکته : برای نماز شب می توان به نماز شفع و وتر اکتفت کرد بلکه به هر دلیل امکان بجا اوردن تمام نماز شب وجود نداشته باشد می توان به رکعاتی از ان اکتفا کرد و حتی می توان تنها نماز وتر را بجا اورد </a:t>
            </a:r>
            <a:endParaRPr lang="en-US" dirty="0">
              <a:cs typeface="B Yekan" pitchFamily="2" charset="-78"/>
            </a:endParaRPr>
          </a:p>
        </p:txBody>
      </p:sp>
      <p:sp>
        <p:nvSpPr>
          <p:cNvPr id="10" name="Rectangle 9"/>
          <p:cNvSpPr/>
          <p:nvPr/>
        </p:nvSpPr>
        <p:spPr>
          <a:xfrm>
            <a:off x="3505200" y="697468"/>
            <a:ext cx="1980405" cy="523220"/>
          </a:xfrm>
          <a:prstGeom prst="rect">
            <a:avLst/>
          </a:prstGeom>
          <a:solidFill>
            <a:srgbClr val="FFC000"/>
          </a:solidFill>
          <a:ln>
            <a:solidFill>
              <a:schemeClr val="tx1"/>
            </a:solidFill>
          </a:ln>
        </p:spPr>
        <p:txBody>
          <a:bodyPr wrap="square">
            <a:spAutoFit/>
          </a:bodyPr>
          <a:lstStyle/>
          <a:p>
            <a:pPr lvl="0" algn="ctr"/>
            <a:r>
              <a:rPr lang="ar-SA" sz="2800" dirty="0">
                <a:solidFill>
                  <a:srgbClr val="4BACC6">
                    <a:lumMod val="75000"/>
                  </a:srgbClr>
                </a:solidFill>
                <a:latin typeface="Times New Roman"/>
                <a:ea typeface="Times New Roman"/>
                <a:cs typeface="Titr"/>
              </a:rPr>
              <a:t>وقت نماز شب</a:t>
            </a:r>
            <a:endParaRPr lang="en-US" sz="2800" dirty="0">
              <a:solidFill>
                <a:srgbClr val="4BACC6">
                  <a:lumMod val="75000"/>
                </a:srgbClr>
              </a:solidFill>
              <a:latin typeface="Times New Roman"/>
              <a:ea typeface="Times New Roman"/>
              <a:cs typeface="Titr"/>
            </a:endParaRPr>
          </a:p>
        </p:txBody>
      </p:sp>
      <p:pic>
        <p:nvPicPr>
          <p:cNvPr id="11" name="Picture 6" descr="[تصویر:  YaMahdi.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20098205">
            <a:off x="-759" y="175390"/>
            <a:ext cx="1700194" cy="11288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0403187"/>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8" name="2 Subtítulo"/>
          <p:cNvSpPr txBox="1">
            <a:spLocks/>
          </p:cNvSpPr>
          <p:nvPr/>
        </p:nvSpPr>
        <p:spPr bwMode="auto">
          <a:xfrm>
            <a:off x="250825" y="6234118"/>
            <a:ext cx="2017713" cy="46355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defRPr/>
            </a:pPr>
            <a:endParaRPr lang="es-ES" sz="2000" dirty="0">
              <a:solidFill>
                <a:prstClr val="white">
                  <a:lumMod val="75000"/>
                </a:prstClr>
              </a:solidFill>
            </a:endParaRPr>
          </a:p>
        </p:txBody>
      </p:sp>
      <p:pic>
        <p:nvPicPr>
          <p:cNvPr id="3082" name="44 Imagen">
            <a:hlinkClick r:id="" action="ppaction://hlinkshowjump?jump=nextslide"/>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494687" y="6329362"/>
            <a:ext cx="363538"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45 Imagen">
            <a:hlinkClick r:id="" action="ppaction://hlinkshowjump?jump=previousslide"/>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001000" y="6324600"/>
            <a:ext cx="363538"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6" name="Imagen 5" descr="C:\Users\Design\Documents\Edu\Product Launch\shadow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92586" y="6019800"/>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67 Recortar rectángulo de esquina del mismo lado"/>
          <p:cNvSpPr/>
          <p:nvPr/>
        </p:nvSpPr>
        <p:spPr>
          <a:xfrm>
            <a:off x="8316913" y="-1588"/>
            <a:ext cx="541312" cy="534988"/>
          </a:xfrm>
          <a:prstGeom prst="snip2SameRect">
            <a:avLst/>
          </a:prstGeom>
          <a:gradFill>
            <a:gsLst>
              <a:gs pos="0">
                <a:srgbClr val="C00000"/>
              </a:gs>
              <a:gs pos="80000">
                <a:srgbClr val="70201E"/>
              </a:gs>
              <a:gs pos="100000">
                <a:schemeClr val="accent2">
                  <a:shade val="94000"/>
                  <a:satMod val="135000"/>
                </a:schemeClr>
              </a:gs>
            </a:gsLst>
          </a:gra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es-HN" b="1" dirty="0">
                <a:solidFill>
                  <a:prstClr val="white"/>
                </a:solidFill>
              </a:rPr>
              <a:t>2</a:t>
            </a:r>
            <a:endParaRPr lang="es-ES" b="1" dirty="0">
              <a:solidFill>
                <a:prstClr val="white"/>
              </a:solidFill>
            </a:endParaRPr>
          </a:p>
        </p:txBody>
      </p:sp>
      <p:pic>
        <p:nvPicPr>
          <p:cNvPr id="20" name="Imagen 5" descr="C:\Users\Design\Documents\Edu\Product Launch\shadow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6012565"/>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28600" y="6180730"/>
            <a:ext cx="1676400" cy="646331"/>
          </a:xfrm>
          <a:prstGeom prst="rect">
            <a:avLst/>
          </a:prstGeom>
          <a:noFill/>
        </p:spPr>
        <p:txBody>
          <a:bodyPr wrap="square" rtlCol="0">
            <a:spAutoFit/>
          </a:bodyPr>
          <a:lstStyle/>
          <a:p>
            <a:r>
              <a:rPr lang="fa-IR" sz="3600" dirty="0">
                <a:solidFill>
                  <a:prstClr val="white">
                    <a:lumMod val="65000"/>
                  </a:prstClr>
                </a:solidFill>
                <a:cs typeface="B Yekan" pitchFamily="2" charset="-78"/>
              </a:rPr>
              <a:t>نماز شب</a:t>
            </a:r>
            <a:endParaRPr lang="en-US" sz="3600" dirty="0">
              <a:solidFill>
                <a:prstClr val="white">
                  <a:lumMod val="65000"/>
                </a:prstClr>
              </a:solidFill>
              <a:cs typeface="B Yekan" pitchFamily="2" charset="-78"/>
            </a:endParaRPr>
          </a:p>
        </p:txBody>
      </p:sp>
      <p:sp>
        <p:nvSpPr>
          <p:cNvPr id="4" name="Rectangle 3"/>
          <p:cNvSpPr/>
          <p:nvPr/>
        </p:nvSpPr>
        <p:spPr>
          <a:xfrm>
            <a:off x="7376409" y="1352490"/>
            <a:ext cx="540533" cy="400110"/>
          </a:xfrm>
          <a:prstGeom prst="rect">
            <a:avLst/>
          </a:prstGeom>
        </p:spPr>
        <p:txBody>
          <a:bodyPr wrap="none">
            <a:spAutoFit/>
          </a:bodyPr>
          <a:lstStyle/>
          <a:p>
            <a:r>
              <a:rPr lang="ar-SA" sz="2000" dirty="0">
                <a:cs typeface="B Yekan" pitchFamily="2" charset="-78"/>
              </a:rPr>
              <a:t>گناه</a:t>
            </a:r>
            <a:endParaRPr lang="en-US" dirty="0">
              <a:cs typeface="B Yekan" pitchFamily="2" charset="-78"/>
            </a:endParaRPr>
          </a:p>
        </p:txBody>
      </p:sp>
      <p:sp>
        <p:nvSpPr>
          <p:cNvPr id="5" name="Rectangle 4"/>
          <p:cNvSpPr/>
          <p:nvPr/>
        </p:nvSpPr>
        <p:spPr>
          <a:xfrm>
            <a:off x="4189182" y="1371600"/>
            <a:ext cx="840018" cy="406265"/>
          </a:xfrm>
          <a:prstGeom prst="rect">
            <a:avLst/>
          </a:prstGeom>
        </p:spPr>
        <p:txBody>
          <a:bodyPr wrap="square">
            <a:spAutoFit/>
          </a:bodyPr>
          <a:lstStyle/>
          <a:p>
            <a:r>
              <a:rPr lang="ar-SA" dirty="0">
                <a:cs typeface="B Yekan" pitchFamily="2" charset="-78"/>
              </a:rPr>
              <a:t>دروغ</a:t>
            </a:r>
            <a:endParaRPr lang="en-US" dirty="0">
              <a:cs typeface="B Yekan" pitchFamily="2" charset="-78"/>
            </a:endParaRPr>
          </a:p>
        </p:txBody>
      </p:sp>
      <p:sp>
        <p:nvSpPr>
          <p:cNvPr id="6" name="Rectangle 5"/>
          <p:cNvSpPr/>
          <p:nvPr/>
        </p:nvSpPr>
        <p:spPr>
          <a:xfrm>
            <a:off x="853898" y="1383268"/>
            <a:ext cx="1957587" cy="369332"/>
          </a:xfrm>
          <a:prstGeom prst="rect">
            <a:avLst/>
          </a:prstGeom>
        </p:spPr>
        <p:txBody>
          <a:bodyPr wrap="none">
            <a:spAutoFit/>
          </a:bodyPr>
          <a:lstStyle/>
          <a:p>
            <a:r>
              <a:rPr lang="ar-SA" dirty="0">
                <a:cs typeface="B Yekan" pitchFamily="2" charset="-78"/>
              </a:rPr>
              <a:t>زیاد خوابیدن در شب</a:t>
            </a:r>
            <a:endParaRPr lang="en-US" dirty="0">
              <a:cs typeface="B Yekan" pitchFamily="2" charset="-78"/>
            </a:endParaRPr>
          </a:p>
        </p:txBody>
      </p:sp>
      <p:sp>
        <p:nvSpPr>
          <p:cNvPr id="7" name="Rectangle 6"/>
          <p:cNvSpPr/>
          <p:nvPr/>
        </p:nvSpPr>
        <p:spPr>
          <a:xfrm>
            <a:off x="3628794" y="3203023"/>
            <a:ext cx="1960793" cy="369332"/>
          </a:xfrm>
          <a:prstGeom prst="rect">
            <a:avLst/>
          </a:prstGeom>
        </p:spPr>
        <p:txBody>
          <a:bodyPr wrap="none">
            <a:spAutoFit/>
          </a:bodyPr>
          <a:lstStyle/>
          <a:p>
            <a:r>
              <a:rPr lang="ar-SA" dirty="0">
                <a:ea typeface="Times New Roman"/>
                <a:cs typeface="Times New Roman"/>
              </a:rPr>
              <a:t> </a:t>
            </a:r>
            <a:r>
              <a:rPr lang="ar-SA" dirty="0">
                <a:cs typeface="B Yekan" pitchFamily="2" charset="-78"/>
              </a:rPr>
              <a:t>بهانه ی غلبه ی خواب</a:t>
            </a:r>
            <a:endParaRPr lang="en-US" dirty="0">
              <a:cs typeface="B Yekan" pitchFamily="2" charset="-78"/>
            </a:endParaRPr>
          </a:p>
        </p:txBody>
      </p:sp>
      <p:sp>
        <p:nvSpPr>
          <p:cNvPr id="17" name="Rectangle 16"/>
          <p:cNvSpPr/>
          <p:nvPr/>
        </p:nvSpPr>
        <p:spPr>
          <a:xfrm>
            <a:off x="3505200" y="697468"/>
            <a:ext cx="2286000" cy="523220"/>
          </a:xfrm>
          <a:prstGeom prst="rect">
            <a:avLst/>
          </a:prstGeom>
          <a:solidFill>
            <a:srgbClr val="FFC000"/>
          </a:solidFill>
          <a:ln>
            <a:solidFill>
              <a:schemeClr val="tx1"/>
            </a:solidFill>
          </a:ln>
        </p:spPr>
        <p:txBody>
          <a:bodyPr wrap="square">
            <a:spAutoFit/>
          </a:bodyPr>
          <a:lstStyle/>
          <a:p>
            <a:pPr lvl="0" algn="ctr"/>
            <a:r>
              <a:rPr lang="ar-SA" sz="2800" dirty="0">
                <a:solidFill>
                  <a:srgbClr val="4BACC6">
                    <a:lumMod val="75000"/>
                  </a:srgbClr>
                </a:solidFill>
                <a:latin typeface="Times New Roman"/>
                <a:ea typeface="Times New Roman"/>
                <a:cs typeface="Titr"/>
              </a:rPr>
              <a:t>موانع نماز شب</a:t>
            </a:r>
            <a:endParaRPr lang="en-US" sz="2800" dirty="0">
              <a:solidFill>
                <a:srgbClr val="4BACC6">
                  <a:lumMod val="75000"/>
                </a:srgbClr>
              </a:solidFill>
              <a:latin typeface="Times New Roman"/>
              <a:ea typeface="Times New Roman"/>
              <a:cs typeface="Titr"/>
            </a:endParaRPr>
          </a:p>
        </p:txBody>
      </p:sp>
      <p:sp>
        <p:nvSpPr>
          <p:cNvPr id="11" name="Rectangle 10"/>
          <p:cNvSpPr/>
          <p:nvPr/>
        </p:nvSpPr>
        <p:spPr>
          <a:xfrm>
            <a:off x="5791200" y="1898583"/>
            <a:ext cx="3067025" cy="3046988"/>
          </a:xfrm>
          <a:prstGeom prst="rect">
            <a:avLst/>
          </a:prstGeom>
        </p:spPr>
        <p:txBody>
          <a:bodyPr wrap="square">
            <a:spAutoFit/>
          </a:bodyPr>
          <a:lstStyle/>
          <a:p>
            <a:pPr algn="r" rtl="1"/>
            <a:r>
              <a:rPr lang="ar-SA" sz="1200" dirty="0">
                <a:cs typeface="B Yekan" pitchFamily="2" charset="-78"/>
              </a:rPr>
              <a:t>کسی که در طول روز دنبال گناه برود، روحش را با گناه آلوده کند با اعضای بدنش دست به گناه بزند، یا با چشمش یا با زبانش و غیره، گناه اثرش را بر انسان می گذارد و روح انسان را می میراند.</a:t>
            </a:r>
            <a:br>
              <a:rPr lang="ar-SA" sz="1200" dirty="0">
                <a:cs typeface="B Yekan" pitchFamily="2" charset="-78"/>
              </a:rPr>
            </a:br>
            <a:r>
              <a:rPr lang="ar-SA" sz="1200" dirty="0">
                <a:cs typeface="B Yekan" pitchFamily="2" charset="-78"/>
              </a:rPr>
              <a:t>امام صادق علیه السلام می فرماید:</a:t>
            </a:r>
            <a:br>
              <a:rPr lang="ar-SA" sz="1200" dirty="0">
                <a:cs typeface="B Yekan" pitchFamily="2" charset="-78"/>
              </a:rPr>
            </a:br>
            <a:r>
              <a:rPr lang="ar-SA" sz="1200" dirty="0">
                <a:cs typeface="B Yekan" pitchFamily="2" charset="-78"/>
              </a:rPr>
              <a:t>شخصی که به عصیان روی می آورد، از خواندن نماز شب محروم می شود و البته اثر کار بد در انسان، از اثر کارد تیز بر روی گوشت سریعتر است. (1)</a:t>
            </a:r>
            <a:br>
              <a:rPr lang="ar-SA" sz="1200" dirty="0">
                <a:cs typeface="B Yekan" pitchFamily="2" charset="-78"/>
              </a:rPr>
            </a:br>
            <a:r>
              <a:rPr lang="ar-SA" sz="1200" dirty="0">
                <a:cs typeface="B Yekan" pitchFamily="2" charset="-78"/>
              </a:rPr>
              <a:t>در حدیث دیگر آمده: « مردی به خدمت امیرالمؤمنین علیه السلام آمد و گفت: ای امیر مؤنان! من از نماز شب محروم شدم، علی علیه السلام فرمود: تو مردی هستس که گناهانت تو را به بند کشیده است. (2)</a:t>
            </a:r>
            <a:br>
              <a:rPr lang="ar-SA" sz="1200" dirty="0">
                <a:cs typeface="B Yekan" pitchFamily="2" charset="-78"/>
              </a:rPr>
            </a:br>
            <a:r>
              <a:rPr lang="ar-SA" sz="1200" dirty="0">
                <a:cs typeface="B Yekan" pitchFamily="2" charset="-78"/>
              </a:rPr>
              <a:t>وقتی انسان گرفتار گناه شد، حتماً از نماز شب محروم می شود.</a:t>
            </a:r>
            <a:br>
              <a:rPr lang="ar-SA" sz="1200" dirty="0">
                <a:cs typeface="B Yekan" pitchFamily="2" charset="-78"/>
              </a:rPr>
            </a:br>
            <a:endParaRPr lang="en-US" sz="1200" dirty="0">
              <a:cs typeface="B Yekan" pitchFamily="2" charset="-78"/>
            </a:endParaRPr>
          </a:p>
        </p:txBody>
      </p:sp>
      <p:sp>
        <p:nvSpPr>
          <p:cNvPr id="12" name="Rectangle 11"/>
          <p:cNvSpPr/>
          <p:nvPr/>
        </p:nvSpPr>
        <p:spPr>
          <a:xfrm>
            <a:off x="3200400" y="1910753"/>
            <a:ext cx="2438400" cy="1292662"/>
          </a:xfrm>
          <a:prstGeom prst="rect">
            <a:avLst/>
          </a:prstGeom>
        </p:spPr>
        <p:txBody>
          <a:bodyPr wrap="square">
            <a:spAutoFit/>
          </a:bodyPr>
          <a:lstStyle/>
          <a:p>
            <a:pPr algn="r" rtl="1"/>
            <a:r>
              <a:rPr lang="ar-SA" sz="1200" dirty="0">
                <a:cs typeface="B Yekan" pitchFamily="2" charset="-78"/>
              </a:rPr>
              <a:t>دومین چیزی که مانع نماز شب می شود، دروغ گفتن است. امام صادق علیه السلام می فرماید: چه بسا مردی به وسیله گفتن دروغی از انجام فیض و اقامه نماز شب محروم ماند. (3)</a:t>
            </a:r>
            <a:r>
              <a:rPr lang="ar-SA" dirty="0">
                <a:ea typeface="Times New Roman"/>
                <a:cs typeface="Times New Roman"/>
              </a:rPr>
              <a:t/>
            </a:r>
            <a:br>
              <a:rPr lang="ar-SA" dirty="0">
                <a:ea typeface="Times New Roman"/>
                <a:cs typeface="Times New Roman"/>
              </a:rPr>
            </a:br>
            <a:endParaRPr lang="en-US" dirty="0"/>
          </a:p>
        </p:txBody>
      </p:sp>
      <p:sp>
        <p:nvSpPr>
          <p:cNvPr id="13" name="Rectangle 12"/>
          <p:cNvSpPr/>
          <p:nvPr/>
        </p:nvSpPr>
        <p:spPr>
          <a:xfrm>
            <a:off x="142354" y="1910753"/>
            <a:ext cx="2920752" cy="4154984"/>
          </a:xfrm>
          <a:prstGeom prst="rect">
            <a:avLst/>
          </a:prstGeom>
        </p:spPr>
        <p:txBody>
          <a:bodyPr wrap="square">
            <a:spAutoFit/>
          </a:bodyPr>
          <a:lstStyle/>
          <a:p>
            <a:pPr algn="r" rtl="1"/>
            <a:r>
              <a:rPr lang="ar-SA" sz="1200" dirty="0">
                <a:cs typeface="B Yekan" pitchFamily="2" charset="-78"/>
              </a:rPr>
              <a:t>خوابیدن یکی از نعمتهای الهی است که به انسان داده شده است؛ خصوصاً شب برای استراحت و خوابیدن قرار داده شده، همان طور که ارزش خواب در روز بیشتر است، عبادت و شب زنده داری در شب از روز با ارزشتر است، شب را انسان تقسیم کند مقداری از آن برای عبادت و مقداری از آن برای استراحت قرار بدهد، اگر همه ی شب را بخوابد زیان کرده، و به روح خود ضربه زده است.</a:t>
            </a:r>
            <a:br>
              <a:rPr lang="ar-SA" sz="1200" dirty="0">
                <a:cs typeface="B Yekan" pitchFamily="2" charset="-78"/>
              </a:rPr>
            </a:br>
            <a:r>
              <a:rPr lang="ar-SA" sz="1200" dirty="0">
                <a:cs typeface="B Yekan" pitchFamily="2" charset="-78"/>
              </a:rPr>
              <a:t>رسول خدا صلی الله علیه و آله آفات زیاد خوابیدن را چنین بیان می کند:</a:t>
            </a:r>
            <a:br>
              <a:rPr lang="ar-SA" sz="1200" dirty="0">
                <a:cs typeface="B Yekan" pitchFamily="2" charset="-78"/>
              </a:rPr>
            </a:br>
            <a:r>
              <a:rPr lang="ar-SA" sz="1200" dirty="0">
                <a:cs typeface="B Yekan" pitchFamily="2" charset="-78"/>
              </a:rPr>
              <a:t>مادر سلیمان بن داود علیه السلام به سلیمان می گفت: فرزندم! از زیاد خوابیدن در شب بپرهیز، همانا زیاد خوابیدن در شب، باعث تهیدستی و فقر در روز قیامت می شود.</a:t>
            </a:r>
            <a:br>
              <a:rPr lang="ar-SA" sz="1200" dirty="0">
                <a:cs typeface="B Yekan" pitchFamily="2" charset="-78"/>
              </a:rPr>
            </a:br>
            <a:r>
              <a:rPr lang="ar-SA" sz="1200" dirty="0">
                <a:cs typeface="B Yekan" pitchFamily="2" charset="-78"/>
              </a:rPr>
              <a:t>انسان بایدشب را زود بخوابد، تا برای نماز شب بلند شود اگر بنا باشد مقدار زیادی همان طور بیدار بماند، بعد بخوابد، از توفیق نماز شب خواندن محروم می شود. هیچ چیز را فدای نماز شب نکنید</a:t>
            </a:r>
            <a:r>
              <a:rPr lang="ar-SA" dirty="0">
                <a:ea typeface="Times New Roman"/>
                <a:cs typeface="Times New Roman"/>
              </a:rPr>
              <a:t>.</a:t>
            </a:r>
            <a:br>
              <a:rPr lang="ar-SA" dirty="0">
                <a:ea typeface="Times New Roman"/>
                <a:cs typeface="Times New Roman"/>
              </a:rPr>
            </a:br>
            <a:endParaRPr lang="en-US" dirty="0"/>
          </a:p>
        </p:txBody>
      </p:sp>
      <p:sp>
        <p:nvSpPr>
          <p:cNvPr id="14" name="Rectangle 13"/>
          <p:cNvSpPr/>
          <p:nvPr/>
        </p:nvSpPr>
        <p:spPr>
          <a:xfrm>
            <a:off x="3278188" y="3667542"/>
            <a:ext cx="2362200" cy="2123658"/>
          </a:xfrm>
          <a:prstGeom prst="rect">
            <a:avLst/>
          </a:prstGeom>
        </p:spPr>
        <p:txBody>
          <a:bodyPr wrap="square">
            <a:spAutoFit/>
          </a:bodyPr>
          <a:lstStyle/>
          <a:p>
            <a:pPr algn="r" rtl="1"/>
            <a:r>
              <a:rPr lang="ar-SA" sz="1200" dirty="0">
                <a:cs typeface="B Yekan" pitchFamily="2" charset="-78"/>
              </a:rPr>
              <a:t>کسی که به بهانه ی غلبه ی خواب نماز شب را ترک می کند؛ این عذر او مردود است.</a:t>
            </a:r>
            <a:br>
              <a:rPr lang="ar-SA" sz="1200" dirty="0">
                <a:cs typeface="B Yekan" pitchFamily="2" charset="-78"/>
              </a:rPr>
            </a:br>
            <a:r>
              <a:rPr lang="ar-SA" sz="1200" dirty="0">
                <a:cs typeface="B Yekan" pitchFamily="2" charset="-78"/>
              </a:rPr>
              <a:t>چرا هنگام نماز شب، خواب غلبه می کند؟ ولی اگر تا صبح پای فیلم بنشیند، با همدیگر صحبتهای دنیائی کنند، تا صبح مطالعه کند، از ترس دزد نخوابد و یا از اول شب به شب نشینی و بیهودگی و یا مشغول غیبت شود، خواب به سراغش نمی آید.</a:t>
            </a:r>
            <a:br>
              <a:rPr lang="ar-SA" sz="1200" dirty="0">
                <a:cs typeface="B Yekan" pitchFamily="2" charset="-78"/>
              </a:rPr>
            </a:br>
            <a:endParaRPr lang="en-US" sz="1200" dirty="0">
              <a:cs typeface="B Yekan" pitchFamily="2" charset="-78"/>
            </a:endParaRPr>
          </a:p>
        </p:txBody>
      </p:sp>
      <p:sp>
        <p:nvSpPr>
          <p:cNvPr id="15" name="Rectangle 14"/>
          <p:cNvSpPr/>
          <p:nvPr/>
        </p:nvSpPr>
        <p:spPr>
          <a:xfrm>
            <a:off x="5992586" y="5029200"/>
            <a:ext cx="2851260" cy="400110"/>
          </a:xfrm>
          <a:prstGeom prst="rect">
            <a:avLst/>
          </a:prstGeom>
        </p:spPr>
        <p:txBody>
          <a:bodyPr wrap="square">
            <a:spAutoFit/>
          </a:bodyPr>
          <a:lstStyle/>
          <a:p>
            <a:pPr algn="r" rtl="1"/>
            <a:r>
              <a:rPr lang="ar-SA" sz="1000" dirty="0">
                <a:solidFill>
                  <a:schemeClr val="tx1">
                    <a:lumMod val="95000"/>
                    <a:lumOff val="5000"/>
                  </a:schemeClr>
                </a:solidFill>
                <a:cs typeface="B Yekan" pitchFamily="2" charset="-78"/>
              </a:rPr>
              <a:t>1.گنجینه آداب اسلامی، محمد رضا آشتیانی، ص 515 به نقل از غررالحکم، ص 420.</a:t>
            </a:r>
            <a:endParaRPr lang="en-US" sz="1000" dirty="0">
              <a:solidFill>
                <a:schemeClr val="tx1">
                  <a:lumMod val="95000"/>
                  <a:lumOff val="5000"/>
                </a:schemeClr>
              </a:solidFill>
              <a:cs typeface="B Yekan" pitchFamily="2" charset="-78"/>
            </a:endParaRPr>
          </a:p>
        </p:txBody>
      </p:sp>
      <p:pic>
        <p:nvPicPr>
          <p:cNvPr id="205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32662" y="4548550"/>
            <a:ext cx="17002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Rectangle 15"/>
          <p:cNvSpPr/>
          <p:nvPr/>
        </p:nvSpPr>
        <p:spPr>
          <a:xfrm>
            <a:off x="7368804" y="5483423"/>
            <a:ext cx="1391728" cy="246221"/>
          </a:xfrm>
          <a:prstGeom prst="rect">
            <a:avLst/>
          </a:prstGeom>
        </p:spPr>
        <p:txBody>
          <a:bodyPr wrap="none">
            <a:spAutoFit/>
          </a:bodyPr>
          <a:lstStyle/>
          <a:p>
            <a:r>
              <a:rPr lang="ar-SA" sz="1000" dirty="0" smtClean="0">
                <a:solidFill>
                  <a:schemeClr val="tx1">
                    <a:lumMod val="95000"/>
                    <a:lumOff val="5000"/>
                  </a:schemeClr>
                </a:solidFill>
                <a:cs typeface="B Yekan" pitchFamily="2" charset="-78"/>
              </a:rPr>
              <a:t>بحار </a:t>
            </a:r>
            <a:r>
              <a:rPr lang="ar-SA" sz="1000" dirty="0">
                <a:solidFill>
                  <a:schemeClr val="tx1">
                    <a:lumMod val="95000"/>
                    <a:lumOff val="5000"/>
                  </a:schemeClr>
                </a:solidFill>
                <a:cs typeface="B Yekan" pitchFamily="2" charset="-78"/>
              </a:rPr>
              <a:t>الانوار، ج87، ص146</a:t>
            </a:r>
            <a:endParaRPr lang="en-US" sz="1000" dirty="0">
              <a:solidFill>
                <a:schemeClr val="tx1">
                  <a:lumMod val="95000"/>
                  <a:lumOff val="5000"/>
                </a:schemeClr>
              </a:solidFill>
              <a:cs typeface="B Yekan" pitchFamily="2" charset="-78"/>
            </a:endParaRPr>
          </a:p>
        </p:txBody>
      </p:sp>
      <p:sp>
        <p:nvSpPr>
          <p:cNvPr id="18" name="Rectangle 17"/>
          <p:cNvSpPr/>
          <p:nvPr/>
        </p:nvSpPr>
        <p:spPr>
          <a:xfrm>
            <a:off x="8610600" y="5438001"/>
            <a:ext cx="276038" cy="276999"/>
          </a:xfrm>
          <a:prstGeom prst="rect">
            <a:avLst/>
          </a:prstGeom>
        </p:spPr>
        <p:txBody>
          <a:bodyPr wrap="none">
            <a:spAutoFit/>
          </a:bodyPr>
          <a:lstStyle/>
          <a:p>
            <a:r>
              <a:rPr lang="ar-SA" sz="1200" dirty="0">
                <a:solidFill>
                  <a:prstClr val="black"/>
                </a:solidFill>
                <a:cs typeface="B Yekan" pitchFamily="2" charset="-78"/>
              </a:rPr>
              <a:t>2</a:t>
            </a:r>
            <a:endParaRPr lang="en-US" dirty="0"/>
          </a:p>
        </p:txBody>
      </p:sp>
      <p:sp>
        <p:nvSpPr>
          <p:cNvPr id="19" name="Rectangle 18"/>
          <p:cNvSpPr/>
          <p:nvPr/>
        </p:nvSpPr>
        <p:spPr>
          <a:xfrm>
            <a:off x="4667653" y="2954179"/>
            <a:ext cx="856325" cy="246221"/>
          </a:xfrm>
          <a:prstGeom prst="rect">
            <a:avLst/>
          </a:prstGeom>
        </p:spPr>
        <p:txBody>
          <a:bodyPr wrap="none">
            <a:spAutoFit/>
          </a:bodyPr>
          <a:lstStyle/>
          <a:p>
            <a:r>
              <a:rPr lang="ar-SA" sz="1000" dirty="0">
                <a:solidFill>
                  <a:schemeClr val="tx1">
                    <a:lumMod val="95000"/>
                    <a:lumOff val="5000"/>
                  </a:schemeClr>
                </a:solidFill>
                <a:cs typeface="B Yekan" pitchFamily="2" charset="-78"/>
              </a:rPr>
              <a:t>همان، ص146</a:t>
            </a:r>
            <a:endParaRPr lang="en-US" sz="1000" dirty="0">
              <a:solidFill>
                <a:schemeClr val="tx1">
                  <a:lumMod val="95000"/>
                  <a:lumOff val="5000"/>
                </a:schemeClr>
              </a:solidFill>
              <a:cs typeface="B Yekan" pitchFamily="2" charset="-78"/>
            </a:endParaRPr>
          </a:p>
        </p:txBody>
      </p:sp>
      <p:sp>
        <p:nvSpPr>
          <p:cNvPr id="27" name="Rectangle 26"/>
          <p:cNvSpPr/>
          <p:nvPr/>
        </p:nvSpPr>
        <p:spPr>
          <a:xfrm>
            <a:off x="5392371" y="2923401"/>
            <a:ext cx="263214" cy="276999"/>
          </a:xfrm>
          <a:prstGeom prst="rect">
            <a:avLst/>
          </a:prstGeom>
        </p:spPr>
        <p:txBody>
          <a:bodyPr wrap="none">
            <a:spAutoFit/>
          </a:bodyPr>
          <a:lstStyle/>
          <a:p>
            <a:r>
              <a:rPr lang="en-US" sz="1200" dirty="0" smtClean="0">
                <a:solidFill>
                  <a:prstClr val="black"/>
                </a:solidFill>
                <a:cs typeface="B Yekan" pitchFamily="2" charset="-78"/>
              </a:rPr>
              <a:t>3</a:t>
            </a:r>
            <a:endParaRPr lang="en-US" dirty="0"/>
          </a:p>
        </p:txBody>
      </p:sp>
      <p:pic>
        <p:nvPicPr>
          <p:cNvPr id="24" name="Picture 6" descr="[تصویر:  YaMahdi.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20098205">
            <a:off x="-759" y="175390"/>
            <a:ext cx="1700194" cy="11288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0403187"/>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8" name="2 Subtítulo"/>
          <p:cNvSpPr txBox="1">
            <a:spLocks/>
          </p:cNvSpPr>
          <p:nvPr/>
        </p:nvSpPr>
        <p:spPr bwMode="auto">
          <a:xfrm>
            <a:off x="250825" y="6234118"/>
            <a:ext cx="2017713" cy="46355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defRPr/>
            </a:pPr>
            <a:endParaRPr lang="es-ES" sz="2000" dirty="0">
              <a:solidFill>
                <a:prstClr val="white">
                  <a:lumMod val="75000"/>
                </a:prstClr>
              </a:solidFill>
            </a:endParaRPr>
          </a:p>
        </p:txBody>
      </p:sp>
      <p:pic>
        <p:nvPicPr>
          <p:cNvPr id="3082" name="44 Imagen">
            <a:hlinkClick r:id="" action="ppaction://hlinkshowjump?jump=nextslide"/>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494687" y="6329362"/>
            <a:ext cx="363538"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45 Imagen">
            <a:hlinkClick r:id="" action="ppaction://hlinkshowjump?jump=previousslide"/>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001000" y="6324600"/>
            <a:ext cx="363538"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6" name="Imagen 5" descr="C:\Users\Design\Documents\Edu\Product Launch\shadow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92586" y="6019800"/>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67 Recortar rectángulo de esquina del mismo lado"/>
          <p:cNvSpPr/>
          <p:nvPr/>
        </p:nvSpPr>
        <p:spPr>
          <a:xfrm>
            <a:off x="8316913" y="-1588"/>
            <a:ext cx="541312" cy="534988"/>
          </a:xfrm>
          <a:prstGeom prst="snip2SameRect">
            <a:avLst/>
          </a:prstGeom>
          <a:gradFill>
            <a:gsLst>
              <a:gs pos="0">
                <a:srgbClr val="C00000"/>
              </a:gs>
              <a:gs pos="80000">
                <a:srgbClr val="70201E"/>
              </a:gs>
              <a:gs pos="100000">
                <a:schemeClr val="accent2">
                  <a:shade val="94000"/>
                  <a:satMod val="135000"/>
                </a:schemeClr>
              </a:gs>
            </a:gsLst>
          </a:gra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es-HN" b="1" dirty="0">
                <a:solidFill>
                  <a:prstClr val="white"/>
                </a:solidFill>
              </a:rPr>
              <a:t>2</a:t>
            </a:r>
            <a:endParaRPr lang="es-ES" b="1" dirty="0">
              <a:solidFill>
                <a:prstClr val="white"/>
              </a:solidFill>
            </a:endParaRPr>
          </a:p>
        </p:txBody>
      </p:sp>
      <p:pic>
        <p:nvPicPr>
          <p:cNvPr id="20" name="Imagen 5" descr="C:\Users\Design\Documents\Edu\Product Launch\shadow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6012565"/>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28600" y="6180730"/>
            <a:ext cx="1676400" cy="646331"/>
          </a:xfrm>
          <a:prstGeom prst="rect">
            <a:avLst/>
          </a:prstGeom>
          <a:noFill/>
        </p:spPr>
        <p:txBody>
          <a:bodyPr wrap="square" rtlCol="0">
            <a:spAutoFit/>
          </a:bodyPr>
          <a:lstStyle/>
          <a:p>
            <a:r>
              <a:rPr lang="fa-IR" sz="3600" dirty="0">
                <a:solidFill>
                  <a:prstClr val="white">
                    <a:lumMod val="65000"/>
                  </a:prstClr>
                </a:solidFill>
                <a:cs typeface="B Yekan" pitchFamily="2" charset="-78"/>
              </a:rPr>
              <a:t>نماز شب</a:t>
            </a:r>
            <a:endParaRPr lang="en-US" sz="3600" dirty="0">
              <a:solidFill>
                <a:prstClr val="white">
                  <a:lumMod val="65000"/>
                </a:prstClr>
              </a:solidFill>
              <a:cs typeface="B Yekan" pitchFamily="2" charset="-78"/>
            </a:endParaRPr>
          </a:p>
        </p:txBody>
      </p:sp>
      <p:sp>
        <p:nvSpPr>
          <p:cNvPr id="3" name="Rectangle 2"/>
          <p:cNvSpPr/>
          <p:nvPr/>
        </p:nvSpPr>
        <p:spPr>
          <a:xfrm>
            <a:off x="4944831" y="2590800"/>
            <a:ext cx="3810000" cy="1200329"/>
          </a:xfrm>
          <a:prstGeom prst="rect">
            <a:avLst/>
          </a:prstGeom>
        </p:spPr>
        <p:txBody>
          <a:bodyPr wrap="square">
            <a:spAutoFit/>
          </a:bodyPr>
          <a:lstStyle/>
          <a:p>
            <a:pPr algn="r" rtl="1"/>
            <a:r>
              <a:rPr lang="ar-SA" sz="1200" dirty="0">
                <a:cs typeface="B Yekan" pitchFamily="2" charset="-78"/>
              </a:rPr>
              <a:t>وقت را تلف کردن و معده را تا به حلقوم از خوردنی پر نمودن، و سپس در بستر نرم و مکان راحتی به خواب رفتن، انسان را از توفق نماز شب باز می دارد. پر خوری سبب بخار معده و سستی می شود و نتیجه ی آن خواب زیاد است که آفتهای زیادی دارد در حدیثی حضرت علی علیه السلام می فرماید: « از پرخوری دوری کنید که موجب قساوت قلب، در نماز و سبب تباهی بدن است.»</a:t>
            </a:r>
            <a:endParaRPr lang="en-US" sz="1200" dirty="0">
              <a:cs typeface="B Yekan" pitchFamily="2" charset="-78"/>
            </a:endParaRPr>
          </a:p>
        </p:txBody>
      </p:sp>
      <p:sp>
        <p:nvSpPr>
          <p:cNvPr id="10" name="Rectangle 9"/>
          <p:cNvSpPr/>
          <p:nvPr/>
        </p:nvSpPr>
        <p:spPr>
          <a:xfrm>
            <a:off x="6725694" y="2069068"/>
            <a:ext cx="833883" cy="369332"/>
          </a:xfrm>
          <a:prstGeom prst="rect">
            <a:avLst/>
          </a:prstGeom>
        </p:spPr>
        <p:txBody>
          <a:bodyPr wrap="none">
            <a:spAutoFit/>
          </a:bodyPr>
          <a:lstStyle/>
          <a:p>
            <a:r>
              <a:rPr lang="ar-SA" dirty="0">
                <a:cs typeface="B Yekan" pitchFamily="2" charset="-78"/>
              </a:rPr>
              <a:t>پرخوری</a:t>
            </a:r>
            <a:endParaRPr lang="en-US" dirty="0">
              <a:cs typeface="B Yekan" pitchFamily="2" charset="-78"/>
            </a:endParaRPr>
          </a:p>
        </p:txBody>
      </p:sp>
      <p:sp>
        <p:nvSpPr>
          <p:cNvPr id="4" name="Rectangle 3"/>
          <p:cNvSpPr/>
          <p:nvPr/>
        </p:nvSpPr>
        <p:spPr>
          <a:xfrm>
            <a:off x="437164" y="2573049"/>
            <a:ext cx="4132659" cy="1938992"/>
          </a:xfrm>
          <a:prstGeom prst="rect">
            <a:avLst/>
          </a:prstGeom>
        </p:spPr>
        <p:txBody>
          <a:bodyPr wrap="square">
            <a:spAutoFit/>
          </a:bodyPr>
          <a:lstStyle/>
          <a:p>
            <a:pPr algn="r" rtl="1"/>
            <a:r>
              <a:rPr lang="ar-SA" sz="1200" dirty="0">
                <a:cs typeface="B Yekan" pitchFamily="2" charset="-78"/>
              </a:rPr>
              <a:t>گاه می شود که انسان خود را برای بیدار شدن مهیا می کند و از آنچه باعث خواب می شود، پرهیز می کند و به آنچه که در اخبار برای بیدار شدن رسیده، متوسل می شود، ولی باز هم خواب می ماند، که این لطفی از جانب خداوند متعال نسبت به بنده در سیاست امر او می باشد؛ چرا که این امر، بدین خاطر است که وی را از عجب محافظت کند: یا این که به خاطر تأسّف شدید او برای از دست رفتن تهجّد و نماز شب، اجر بیشتری به او عنایت فرماید: ولی آنچه که از اخبار استفاده می شود، این امر خیلی اندک و یک دو شب نخواهد بود</a:t>
            </a:r>
            <a:r>
              <a:rPr lang="ar-SA" dirty="0">
                <a:ea typeface="Times New Roman"/>
                <a:cs typeface="Times New Roman"/>
              </a:rPr>
              <a:t>.</a:t>
            </a:r>
            <a:br>
              <a:rPr lang="ar-SA" dirty="0">
                <a:ea typeface="Times New Roman"/>
                <a:cs typeface="Times New Roman"/>
              </a:rPr>
            </a:br>
            <a:endParaRPr lang="en-US" dirty="0"/>
          </a:p>
        </p:txBody>
      </p:sp>
      <p:sp>
        <p:nvSpPr>
          <p:cNvPr id="12" name="Rectangle 11"/>
          <p:cNvSpPr/>
          <p:nvPr/>
        </p:nvSpPr>
        <p:spPr>
          <a:xfrm>
            <a:off x="2268538" y="2069068"/>
            <a:ext cx="593432" cy="369332"/>
          </a:xfrm>
          <a:prstGeom prst="rect">
            <a:avLst/>
          </a:prstGeom>
        </p:spPr>
        <p:txBody>
          <a:bodyPr wrap="none">
            <a:spAutoFit/>
          </a:bodyPr>
          <a:lstStyle/>
          <a:p>
            <a:r>
              <a:rPr lang="ar-SA" dirty="0">
                <a:cs typeface="B Yekan" pitchFamily="2" charset="-78"/>
              </a:rPr>
              <a:t>عجب</a:t>
            </a:r>
            <a:endParaRPr lang="en-US" dirty="0">
              <a:cs typeface="B Yekan" pitchFamily="2" charset="-78"/>
            </a:endParaRPr>
          </a:p>
        </p:txBody>
      </p:sp>
      <p:sp>
        <p:nvSpPr>
          <p:cNvPr id="13" name="Rectangle 12"/>
          <p:cNvSpPr/>
          <p:nvPr/>
        </p:nvSpPr>
        <p:spPr>
          <a:xfrm>
            <a:off x="3505200" y="697468"/>
            <a:ext cx="2286000" cy="523220"/>
          </a:xfrm>
          <a:prstGeom prst="rect">
            <a:avLst/>
          </a:prstGeom>
          <a:solidFill>
            <a:srgbClr val="FFC000"/>
          </a:solidFill>
          <a:ln>
            <a:solidFill>
              <a:schemeClr val="tx1"/>
            </a:solidFill>
          </a:ln>
        </p:spPr>
        <p:txBody>
          <a:bodyPr wrap="square">
            <a:spAutoFit/>
          </a:bodyPr>
          <a:lstStyle/>
          <a:p>
            <a:pPr lvl="0" algn="ctr"/>
            <a:r>
              <a:rPr lang="ar-SA" sz="2800" dirty="0">
                <a:solidFill>
                  <a:srgbClr val="4BACC6">
                    <a:lumMod val="75000"/>
                  </a:srgbClr>
                </a:solidFill>
                <a:latin typeface="Times New Roman"/>
                <a:ea typeface="Times New Roman"/>
                <a:cs typeface="Titr"/>
              </a:rPr>
              <a:t>موانع نماز شب</a:t>
            </a:r>
            <a:endParaRPr lang="en-US" sz="2800" dirty="0">
              <a:solidFill>
                <a:srgbClr val="4BACC6">
                  <a:lumMod val="75000"/>
                </a:srgbClr>
              </a:solidFill>
              <a:latin typeface="Times New Roman"/>
              <a:ea typeface="Times New Roman"/>
              <a:cs typeface="Titr"/>
            </a:endParaRPr>
          </a:p>
        </p:txBody>
      </p:sp>
      <p:pic>
        <p:nvPicPr>
          <p:cNvPr id="14" name="Picture 6" descr="[تصویر:  YaMahdi.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20098205">
            <a:off x="-759" y="175390"/>
            <a:ext cx="1700194" cy="11288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0403187"/>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8" name="2 Subtítulo"/>
          <p:cNvSpPr txBox="1">
            <a:spLocks/>
          </p:cNvSpPr>
          <p:nvPr/>
        </p:nvSpPr>
        <p:spPr bwMode="auto">
          <a:xfrm>
            <a:off x="250825" y="6234118"/>
            <a:ext cx="2017713" cy="46355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defRPr/>
            </a:pPr>
            <a:endParaRPr lang="es-ES" sz="2000" dirty="0">
              <a:solidFill>
                <a:prstClr val="white">
                  <a:lumMod val="75000"/>
                </a:prstClr>
              </a:solidFill>
            </a:endParaRPr>
          </a:p>
        </p:txBody>
      </p:sp>
      <p:pic>
        <p:nvPicPr>
          <p:cNvPr id="3082" name="44 Imagen">
            <a:hlinkClick r:id="" action="ppaction://hlinkshowjump?jump=nextslide"/>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494687" y="6329362"/>
            <a:ext cx="363538"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45 Imagen">
            <a:hlinkClick r:id="" action="ppaction://hlinkshowjump?jump=previousslide"/>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001000" y="6324600"/>
            <a:ext cx="363538"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6" name="Imagen 5" descr="C:\Users\Design\Documents\Edu\Product Launch\shadow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92586" y="6019800"/>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67 Recortar rectángulo de esquina del mismo lado"/>
          <p:cNvSpPr/>
          <p:nvPr/>
        </p:nvSpPr>
        <p:spPr>
          <a:xfrm>
            <a:off x="8316913" y="-1588"/>
            <a:ext cx="541312" cy="534988"/>
          </a:xfrm>
          <a:prstGeom prst="snip2SameRect">
            <a:avLst/>
          </a:prstGeom>
          <a:gradFill>
            <a:gsLst>
              <a:gs pos="0">
                <a:srgbClr val="C00000"/>
              </a:gs>
              <a:gs pos="80000">
                <a:srgbClr val="70201E"/>
              </a:gs>
              <a:gs pos="100000">
                <a:schemeClr val="accent2">
                  <a:shade val="94000"/>
                  <a:satMod val="135000"/>
                </a:schemeClr>
              </a:gs>
            </a:gsLst>
          </a:gra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es-HN" b="1" dirty="0">
                <a:solidFill>
                  <a:prstClr val="white"/>
                </a:solidFill>
              </a:rPr>
              <a:t>2</a:t>
            </a:r>
            <a:endParaRPr lang="es-ES" b="1" dirty="0">
              <a:solidFill>
                <a:prstClr val="white"/>
              </a:solidFill>
            </a:endParaRPr>
          </a:p>
        </p:txBody>
      </p:sp>
      <p:pic>
        <p:nvPicPr>
          <p:cNvPr id="20" name="Imagen 5" descr="C:\Users\Design\Documents\Edu\Product Launch\shadow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6012565"/>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28600" y="6180730"/>
            <a:ext cx="1676400" cy="646331"/>
          </a:xfrm>
          <a:prstGeom prst="rect">
            <a:avLst/>
          </a:prstGeom>
          <a:noFill/>
        </p:spPr>
        <p:txBody>
          <a:bodyPr wrap="square" rtlCol="0">
            <a:spAutoFit/>
          </a:bodyPr>
          <a:lstStyle/>
          <a:p>
            <a:r>
              <a:rPr lang="fa-IR" sz="3600" dirty="0">
                <a:solidFill>
                  <a:prstClr val="white">
                    <a:lumMod val="65000"/>
                  </a:prstClr>
                </a:solidFill>
                <a:cs typeface="B Yekan" pitchFamily="2" charset="-78"/>
              </a:rPr>
              <a:t>نماز شب</a:t>
            </a:r>
            <a:endParaRPr lang="en-US" sz="3600" dirty="0">
              <a:solidFill>
                <a:prstClr val="white">
                  <a:lumMod val="65000"/>
                </a:prstClr>
              </a:solidFill>
              <a:cs typeface="B Yekan" pitchFamily="2" charset="-78"/>
            </a:endParaRPr>
          </a:p>
        </p:txBody>
      </p:sp>
      <p:sp>
        <p:nvSpPr>
          <p:cNvPr id="7" name="Rectangle 6"/>
          <p:cNvSpPr/>
          <p:nvPr/>
        </p:nvSpPr>
        <p:spPr>
          <a:xfrm>
            <a:off x="533400" y="1295400"/>
            <a:ext cx="7774804" cy="2862322"/>
          </a:xfrm>
          <a:prstGeom prst="rect">
            <a:avLst/>
          </a:prstGeom>
          <a:noFill/>
          <a:ln>
            <a:solidFill>
              <a:schemeClr val="bg1"/>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r" rtl="1">
              <a:lnSpc>
                <a:spcPct val="250000"/>
              </a:lnSpc>
              <a:spcAft>
                <a:spcPts val="1000"/>
              </a:spcAft>
            </a:pPr>
            <a:r>
              <a:rPr lang="ar-SA" dirty="0">
                <a:latin typeface="Times New Roman"/>
                <a:ea typeface="Times New Roman"/>
                <a:cs typeface="B Koodak"/>
              </a:rPr>
              <a:t>امشب آن نيست كه در خواب رود چشم </a:t>
            </a:r>
            <a:r>
              <a:rPr lang="ar-SA" dirty="0" smtClean="0">
                <a:latin typeface="Times New Roman"/>
                <a:ea typeface="Times New Roman"/>
                <a:cs typeface="B Koodak"/>
              </a:rPr>
              <a:t>نديم</a:t>
            </a:r>
            <a:r>
              <a:rPr lang="fa-IR" dirty="0" smtClean="0">
                <a:latin typeface="Times New Roman"/>
                <a:ea typeface="Times New Roman"/>
                <a:cs typeface="B Koodak"/>
              </a:rPr>
              <a:t>               </a:t>
            </a:r>
            <a:r>
              <a:rPr lang="ar-SA" dirty="0" smtClean="0">
                <a:latin typeface="Times New Roman"/>
                <a:ea typeface="Times New Roman"/>
                <a:cs typeface="B Koodak"/>
              </a:rPr>
              <a:t>خواب </a:t>
            </a:r>
            <a:r>
              <a:rPr lang="ar-SA" dirty="0">
                <a:latin typeface="Times New Roman"/>
                <a:ea typeface="Times New Roman"/>
                <a:cs typeface="B Koodak"/>
              </a:rPr>
              <a:t>در روضه رضوان نكنند اهل نعيم</a:t>
            </a:r>
            <a:br>
              <a:rPr lang="ar-SA" dirty="0">
                <a:latin typeface="Times New Roman"/>
                <a:ea typeface="Times New Roman"/>
                <a:cs typeface="B Koodak"/>
              </a:rPr>
            </a:br>
            <a:r>
              <a:rPr lang="ar-SA" dirty="0">
                <a:latin typeface="Times New Roman"/>
                <a:ea typeface="Times New Roman"/>
                <a:cs typeface="B Koodak"/>
              </a:rPr>
              <a:t>خاك را زنده كند تربيت باد </a:t>
            </a:r>
            <a:r>
              <a:rPr lang="ar-SA" dirty="0" smtClean="0">
                <a:latin typeface="Times New Roman"/>
                <a:ea typeface="Times New Roman"/>
                <a:cs typeface="B Koodak"/>
              </a:rPr>
              <a:t>بهار</a:t>
            </a:r>
            <a:r>
              <a:rPr lang="fa-IR" dirty="0" smtClean="0">
                <a:latin typeface="Times New Roman"/>
                <a:ea typeface="Times New Roman"/>
                <a:cs typeface="B Koodak"/>
              </a:rPr>
              <a:t>                                    </a:t>
            </a:r>
            <a:r>
              <a:rPr lang="ar-SA" dirty="0" smtClean="0">
                <a:latin typeface="Times New Roman"/>
                <a:ea typeface="Times New Roman"/>
                <a:cs typeface="B Koodak"/>
              </a:rPr>
              <a:t>سنگ </a:t>
            </a:r>
            <a:r>
              <a:rPr lang="ar-SA" dirty="0">
                <a:latin typeface="Times New Roman"/>
                <a:ea typeface="Times New Roman"/>
                <a:cs typeface="B Koodak"/>
              </a:rPr>
              <a:t>باشد كه دلش زنده نگردد به نسيم</a:t>
            </a:r>
            <a:br>
              <a:rPr lang="ar-SA" dirty="0">
                <a:latin typeface="Times New Roman"/>
                <a:ea typeface="Times New Roman"/>
                <a:cs typeface="B Koodak"/>
              </a:rPr>
            </a:br>
            <a:r>
              <a:rPr lang="ar-SA" dirty="0">
                <a:latin typeface="Times New Roman"/>
                <a:ea typeface="Times New Roman"/>
                <a:cs typeface="B Koodak"/>
              </a:rPr>
              <a:t>بوى پيراهن گم كرده خود مى </a:t>
            </a:r>
            <a:r>
              <a:rPr lang="ar-SA" dirty="0" smtClean="0">
                <a:latin typeface="Times New Roman"/>
                <a:ea typeface="Times New Roman"/>
                <a:cs typeface="B Koodak"/>
              </a:rPr>
              <a:t>شنوم</a:t>
            </a:r>
            <a:r>
              <a:rPr lang="fa-IR" dirty="0" smtClean="0">
                <a:latin typeface="Times New Roman"/>
                <a:ea typeface="Times New Roman"/>
                <a:cs typeface="B Koodak"/>
              </a:rPr>
              <a:t>                             </a:t>
            </a:r>
            <a:r>
              <a:rPr lang="ar-SA" dirty="0" smtClean="0">
                <a:latin typeface="Times New Roman"/>
                <a:ea typeface="Times New Roman"/>
                <a:cs typeface="B Koodak"/>
              </a:rPr>
              <a:t>گر </a:t>
            </a:r>
            <a:r>
              <a:rPr lang="ar-SA" dirty="0">
                <a:latin typeface="Times New Roman"/>
                <a:ea typeface="Times New Roman"/>
                <a:cs typeface="B Koodak"/>
              </a:rPr>
              <a:t>بگويم همه گويند ضلالى است قديم</a:t>
            </a:r>
            <a:br>
              <a:rPr lang="ar-SA" dirty="0">
                <a:latin typeface="Times New Roman"/>
                <a:ea typeface="Times New Roman"/>
                <a:cs typeface="B Koodak"/>
              </a:rPr>
            </a:br>
            <a:r>
              <a:rPr lang="ar-SA" dirty="0">
                <a:latin typeface="Times New Roman"/>
                <a:ea typeface="Times New Roman"/>
                <a:cs typeface="B Koodak"/>
              </a:rPr>
              <a:t>اى رفيقان سفر دست بداريد از </a:t>
            </a:r>
            <a:r>
              <a:rPr lang="ar-SA" dirty="0" smtClean="0">
                <a:latin typeface="Times New Roman"/>
                <a:ea typeface="Times New Roman"/>
                <a:cs typeface="B Koodak"/>
              </a:rPr>
              <a:t>ما</a:t>
            </a:r>
            <a:r>
              <a:rPr lang="fa-IR" dirty="0" smtClean="0">
                <a:latin typeface="Times New Roman"/>
                <a:ea typeface="Times New Roman"/>
                <a:cs typeface="B Koodak"/>
              </a:rPr>
              <a:t>                                   </a:t>
            </a:r>
            <a:r>
              <a:rPr lang="ar-SA" dirty="0" smtClean="0">
                <a:latin typeface="Times New Roman"/>
                <a:ea typeface="Times New Roman"/>
                <a:cs typeface="B Koodak"/>
              </a:rPr>
              <a:t>كه </a:t>
            </a:r>
            <a:r>
              <a:rPr lang="ar-SA" dirty="0">
                <a:latin typeface="Times New Roman"/>
                <a:ea typeface="Times New Roman"/>
                <a:cs typeface="B Koodak"/>
              </a:rPr>
              <a:t>بخواهيم نشستن به در دوست مقيم</a:t>
            </a:r>
            <a:endParaRPr lang="en-US" sz="1400" dirty="0">
              <a:ea typeface="Calibri"/>
              <a:cs typeface="Arial"/>
            </a:endParaRPr>
          </a:p>
        </p:txBody>
      </p:sp>
      <p:pic>
        <p:nvPicPr>
          <p:cNvPr id="10" name="Picture 6" descr="[تصویر:  YaMahdi.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20098205">
            <a:off x="-759" y="175390"/>
            <a:ext cx="1700194" cy="11288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2055831"/>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8" name="2 Subtítulo"/>
          <p:cNvSpPr txBox="1">
            <a:spLocks/>
          </p:cNvSpPr>
          <p:nvPr/>
        </p:nvSpPr>
        <p:spPr bwMode="auto">
          <a:xfrm>
            <a:off x="250825" y="6234118"/>
            <a:ext cx="2017713" cy="46355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defRPr/>
            </a:pPr>
            <a:endParaRPr lang="es-ES" sz="2000" dirty="0">
              <a:solidFill>
                <a:prstClr val="white">
                  <a:lumMod val="75000"/>
                </a:prstClr>
              </a:solidFill>
            </a:endParaRPr>
          </a:p>
        </p:txBody>
      </p:sp>
      <p:pic>
        <p:nvPicPr>
          <p:cNvPr id="3082" name="44 Imagen">
            <a:hlinkClick r:id="" action="ppaction://hlinkshowjump?jump=nextslide"/>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494687" y="6329362"/>
            <a:ext cx="363538"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45 Imagen">
            <a:hlinkClick r:id="" action="ppaction://hlinkshowjump?jump=previousslide"/>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001000" y="6324600"/>
            <a:ext cx="363538"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6" name="Imagen 5" descr="C:\Users\Design\Documents\Edu\Product Launch\shadow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92586" y="6019800"/>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67 Recortar rectángulo de esquina del mismo lado"/>
          <p:cNvSpPr/>
          <p:nvPr/>
        </p:nvSpPr>
        <p:spPr>
          <a:xfrm>
            <a:off x="8316913" y="-1588"/>
            <a:ext cx="541312" cy="534988"/>
          </a:xfrm>
          <a:prstGeom prst="snip2SameRect">
            <a:avLst/>
          </a:prstGeom>
          <a:gradFill>
            <a:gsLst>
              <a:gs pos="0">
                <a:srgbClr val="C00000"/>
              </a:gs>
              <a:gs pos="80000">
                <a:srgbClr val="70201E"/>
              </a:gs>
              <a:gs pos="100000">
                <a:schemeClr val="accent2">
                  <a:shade val="94000"/>
                  <a:satMod val="135000"/>
                </a:schemeClr>
              </a:gs>
            </a:gsLst>
          </a:gra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es-HN" b="1" dirty="0">
                <a:solidFill>
                  <a:prstClr val="white"/>
                </a:solidFill>
              </a:rPr>
              <a:t>2</a:t>
            </a:r>
            <a:endParaRPr lang="es-ES" b="1" dirty="0">
              <a:solidFill>
                <a:prstClr val="white"/>
              </a:solidFill>
            </a:endParaRPr>
          </a:p>
        </p:txBody>
      </p:sp>
      <p:pic>
        <p:nvPicPr>
          <p:cNvPr id="20" name="Imagen 5" descr="C:\Users\Design\Documents\Edu\Product Launch\shadow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6012565"/>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28600" y="6180730"/>
            <a:ext cx="1676400" cy="646331"/>
          </a:xfrm>
          <a:prstGeom prst="rect">
            <a:avLst/>
          </a:prstGeom>
          <a:noFill/>
        </p:spPr>
        <p:txBody>
          <a:bodyPr wrap="square" rtlCol="0">
            <a:spAutoFit/>
          </a:bodyPr>
          <a:lstStyle/>
          <a:p>
            <a:r>
              <a:rPr lang="fa-IR" sz="3600" dirty="0">
                <a:solidFill>
                  <a:prstClr val="white">
                    <a:lumMod val="65000"/>
                  </a:prstClr>
                </a:solidFill>
                <a:cs typeface="B Yekan" pitchFamily="2" charset="-78"/>
              </a:rPr>
              <a:t>نماز شب</a:t>
            </a:r>
            <a:endParaRPr lang="en-US" sz="3600" dirty="0">
              <a:solidFill>
                <a:prstClr val="white">
                  <a:lumMod val="65000"/>
                </a:prstClr>
              </a:solidFill>
              <a:cs typeface="B Yekan" pitchFamily="2" charset="-78"/>
            </a:endParaRPr>
          </a:p>
        </p:txBody>
      </p:sp>
      <p:sp>
        <p:nvSpPr>
          <p:cNvPr id="3" name="Rectangle 2"/>
          <p:cNvSpPr/>
          <p:nvPr/>
        </p:nvSpPr>
        <p:spPr>
          <a:xfrm>
            <a:off x="1108075" y="1752600"/>
            <a:ext cx="6927850" cy="2003625"/>
          </a:xfrm>
          <a:prstGeom prst="rect">
            <a:avLst/>
          </a:prstGeom>
        </p:spPr>
        <p:txBody>
          <a:bodyPr wrap="square">
            <a:spAutoFit/>
          </a:bodyPr>
          <a:lstStyle/>
          <a:p>
            <a:pPr algn="r" rtl="1">
              <a:lnSpc>
                <a:spcPct val="115000"/>
              </a:lnSpc>
              <a:spcAft>
                <a:spcPts val="1000"/>
              </a:spcAft>
            </a:pPr>
            <a:r>
              <a:rPr lang="ar-SA" dirty="0" smtClean="0">
                <a:latin typeface="Times New Roman"/>
                <a:ea typeface="Times New Roman"/>
                <a:cs typeface="B Koodak"/>
              </a:rPr>
              <a:t>اسحق </a:t>
            </a:r>
            <a:r>
              <a:rPr lang="ar-SA" dirty="0">
                <a:latin typeface="Times New Roman"/>
                <a:ea typeface="Times New Roman"/>
                <a:cs typeface="B Koodak"/>
              </a:rPr>
              <a:t>بن عمار ضمن روايتى از امام صادق -عليه السلام- نقل مى كند كه ايشان از پدران بزرگوار و آنان از رسول خدا صلى اللّه عليهم اءجمعين نقل مى كند كه فرمود:</a:t>
            </a:r>
            <a:br>
              <a:rPr lang="ar-SA" dirty="0">
                <a:latin typeface="Times New Roman"/>
                <a:ea typeface="Times New Roman"/>
                <a:cs typeface="B Koodak"/>
              </a:rPr>
            </a:br>
            <a:r>
              <a:rPr lang="ar-SA" dirty="0">
                <a:latin typeface="Times New Roman"/>
                <a:ea typeface="Times New Roman"/>
                <a:cs typeface="B Koodak"/>
              </a:rPr>
              <a:t>((ان اللّه يباهى بالعبد يقضى صلوة اللّيل بالنهار يقول ملائكتى عبدى يقضى ما لم افترضه عليه اشهدوا انى قد غفرت له )).خداى تعالى با بنده اى كه نماز شب را در روز قضا بكند مباهات مى كند و مى فرمايد:((اى فرشتگان من ، اين بنده من چيزى را كه به او واجب نكرده ام قضا مى كند گواه باشيد كه من او را آمرزيدم )). </a:t>
            </a:r>
            <a:endParaRPr lang="en-US" sz="1400" dirty="0">
              <a:ea typeface="Calibri"/>
              <a:cs typeface="Arial"/>
            </a:endParaRPr>
          </a:p>
        </p:txBody>
      </p:sp>
      <p:sp>
        <p:nvSpPr>
          <p:cNvPr id="10" name="Rectangle 9"/>
          <p:cNvSpPr/>
          <p:nvPr/>
        </p:nvSpPr>
        <p:spPr>
          <a:xfrm>
            <a:off x="3505200" y="697468"/>
            <a:ext cx="2286000" cy="523220"/>
          </a:xfrm>
          <a:prstGeom prst="rect">
            <a:avLst/>
          </a:prstGeom>
          <a:solidFill>
            <a:srgbClr val="FFC000"/>
          </a:solidFill>
          <a:ln>
            <a:solidFill>
              <a:schemeClr val="tx1"/>
            </a:solidFill>
          </a:ln>
        </p:spPr>
        <p:txBody>
          <a:bodyPr wrap="square">
            <a:spAutoFit/>
          </a:bodyPr>
          <a:lstStyle/>
          <a:p>
            <a:pPr lvl="0" algn="ctr"/>
            <a:r>
              <a:rPr lang="fa-IR" sz="2800" dirty="0" smtClean="0">
                <a:solidFill>
                  <a:srgbClr val="4BACC6">
                    <a:lumMod val="75000"/>
                  </a:srgbClr>
                </a:solidFill>
                <a:latin typeface="Times New Roman"/>
                <a:ea typeface="Times New Roman"/>
                <a:cs typeface="Titr"/>
              </a:rPr>
              <a:t>قضای نماز شب</a:t>
            </a:r>
            <a:endParaRPr lang="en-US" sz="2800" dirty="0">
              <a:solidFill>
                <a:srgbClr val="4BACC6">
                  <a:lumMod val="75000"/>
                </a:srgbClr>
              </a:solidFill>
              <a:latin typeface="Times New Roman"/>
              <a:ea typeface="Times New Roman"/>
              <a:cs typeface="Titr"/>
            </a:endParaRPr>
          </a:p>
        </p:txBody>
      </p:sp>
      <p:pic>
        <p:nvPicPr>
          <p:cNvPr id="11" name="Picture 6" descr="[تصویر:  YaMahdi.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20098205">
            <a:off x="-759" y="175390"/>
            <a:ext cx="1700194" cy="11288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0403187"/>
      </p:ext>
    </p:extLst>
  </p:cSld>
  <p:clrMapOvr>
    <a:masterClrMapping/>
  </p:clrMapOvr>
  <p:transition spd="slow">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8" name="2 Subtítulo"/>
          <p:cNvSpPr txBox="1">
            <a:spLocks/>
          </p:cNvSpPr>
          <p:nvPr/>
        </p:nvSpPr>
        <p:spPr bwMode="auto">
          <a:xfrm>
            <a:off x="250825" y="6234118"/>
            <a:ext cx="2017713" cy="46355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defRPr/>
            </a:pPr>
            <a:endParaRPr lang="es-ES" sz="2000" dirty="0">
              <a:solidFill>
                <a:prstClr val="white">
                  <a:lumMod val="75000"/>
                </a:prstClr>
              </a:solidFill>
            </a:endParaRPr>
          </a:p>
        </p:txBody>
      </p:sp>
      <p:pic>
        <p:nvPicPr>
          <p:cNvPr id="3082" name="44 Imagen">
            <a:hlinkClick r:id="" action="ppaction://hlinkshowjump?jump=nextslide"/>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494687" y="6329362"/>
            <a:ext cx="363538"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45 Imagen">
            <a:hlinkClick r:id="" action="ppaction://hlinkshowjump?jump=previousslide"/>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001000" y="6324600"/>
            <a:ext cx="363538"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6" name="Imagen 5" descr="C:\Users\Design\Documents\Edu\Product Launch\shadow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92586" y="6019800"/>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67 Recortar rectángulo de esquina del mismo lado"/>
          <p:cNvSpPr/>
          <p:nvPr/>
        </p:nvSpPr>
        <p:spPr>
          <a:xfrm>
            <a:off x="8316913" y="-1588"/>
            <a:ext cx="541312" cy="534988"/>
          </a:xfrm>
          <a:prstGeom prst="snip2SameRect">
            <a:avLst/>
          </a:prstGeom>
          <a:gradFill>
            <a:gsLst>
              <a:gs pos="0">
                <a:srgbClr val="C00000"/>
              </a:gs>
              <a:gs pos="80000">
                <a:srgbClr val="70201E"/>
              </a:gs>
              <a:gs pos="100000">
                <a:schemeClr val="accent2">
                  <a:shade val="94000"/>
                  <a:satMod val="135000"/>
                </a:schemeClr>
              </a:gs>
            </a:gsLst>
          </a:gra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es-HN" b="1" dirty="0">
                <a:solidFill>
                  <a:prstClr val="white"/>
                </a:solidFill>
              </a:rPr>
              <a:t>2</a:t>
            </a:r>
            <a:endParaRPr lang="es-ES" b="1" dirty="0">
              <a:solidFill>
                <a:prstClr val="white"/>
              </a:solidFill>
            </a:endParaRPr>
          </a:p>
        </p:txBody>
      </p:sp>
      <p:pic>
        <p:nvPicPr>
          <p:cNvPr id="20" name="Imagen 5" descr="C:\Users\Design\Documents\Edu\Product Launch\shadow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6012565"/>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28600" y="6180730"/>
            <a:ext cx="1676400" cy="646331"/>
          </a:xfrm>
          <a:prstGeom prst="rect">
            <a:avLst/>
          </a:prstGeom>
          <a:noFill/>
        </p:spPr>
        <p:txBody>
          <a:bodyPr wrap="square" rtlCol="0">
            <a:spAutoFit/>
          </a:bodyPr>
          <a:lstStyle/>
          <a:p>
            <a:r>
              <a:rPr lang="fa-IR" sz="3600" dirty="0">
                <a:solidFill>
                  <a:prstClr val="white">
                    <a:lumMod val="65000"/>
                  </a:prstClr>
                </a:solidFill>
                <a:cs typeface="B Yekan" pitchFamily="2" charset="-78"/>
              </a:rPr>
              <a:t>نماز شب</a:t>
            </a:r>
            <a:endParaRPr lang="en-US" sz="3600" dirty="0">
              <a:solidFill>
                <a:prstClr val="white">
                  <a:lumMod val="65000"/>
                </a:prstClr>
              </a:solidFill>
              <a:cs typeface="B Yekan" pitchFamily="2" charset="-78"/>
            </a:endParaRPr>
          </a:p>
        </p:txBody>
      </p:sp>
      <p:sp>
        <p:nvSpPr>
          <p:cNvPr id="3" name="Rectangle 2"/>
          <p:cNvSpPr/>
          <p:nvPr/>
        </p:nvSpPr>
        <p:spPr>
          <a:xfrm>
            <a:off x="473882" y="1600200"/>
            <a:ext cx="8113687" cy="3693319"/>
          </a:xfrm>
          <a:prstGeom prst="rect">
            <a:avLst/>
          </a:prstGeom>
        </p:spPr>
        <p:txBody>
          <a:bodyPr wrap="square">
            <a:spAutoFit/>
          </a:bodyPr>
          <a:lstStyle/>
          <a:p>
            <a:pPr algn="r" rtl="1"/>
            <a:r>
              <a:rPr lang="ar-SA" dirty="0">
                <a:solidFill>
                  <a:srgbClr val="FFC000"/>
                </a:solidFill>
                <a:cs typeface="B Yekan" pitchFamily="2" charset="-78"/>
              </a:rPr>
              <a:t>مرحوم ملكى تبريزي -رحمه الله عليه- مى فرمايد: </a:t>
            </a:r>
            <a:r>
              <a:rPr lang="ar-SA" dirty="0">
                <a:latin typeface="Times New Roman"/>
                <a:ea typeface="Times New Roman"/>
                <a:cs typeface="B Koodak"/>
              </a:rPr>
              <a:t>استادم [ملا حسينقلى همدانى ] به من فرمود: ((فقط متهجّدين هستند كه به مقاماتى نائل مى گردند و غير آنان به هيچ جايى نخواهند رسيد)).</a:t>
            </a:r>
            <a:br>
              <a:rPr lang="ar-SA" dirty="0">
                <a:latin typeface="Times New Roman"/>
                <a:ea typeface="Times New Roman"/>
                <a:cs typeface="B Koodak"/>
              </a:rPr>
            </a:br>
            <a:r>
              <a:rPr lang="ar-SA" dirty="0">
                <a:solidFill>
                  <a:srgbClr val="FFC000"/>
                </a:solidFill>
                <a:cs typeface="B Yekan" pitchFamily="2" charset="-78"/>
              </a:rPr>
              <a:t>علاّمه طباطبائى -رحمه الله عليه- مى فرمايد: </a:t>
            </a:r>
            <a:r>
              <a:rPr lang="ar-SA" dirty="0">
                <a:latin typeface="Times New Roman"/>
                <a:ea typeface="Times New Roman"/>
                <a:cs typeface="B Koodak"/>
              </a:rPr>
              <a:t>چون به نجف اشرف براى تحصيل مشرّف شدم ، از نقطه نظر قرابت و خويشاوندى و رحميّت گاهگاهى به محضر مرحوم قاضى شرفياب مى شدم ، تا يك روز درِ مدرسه اى ايستاده بودم كه مرحوم قاضى از آنجا عبور مى كردند، چون به من رسيدند دستِ خود را روى شانه من گذاردند و گفتند: ((اى فرزند! دنيا مى خواهى نماز شب بخوان و آخرت مى خواهى نماز شب بخوان )).</a:t>
            </a:r>
            <a:br>
              <a:rPr lang="ar-SA" dirty="0">
                <a:latin typeface="Times New Roman"/>
                <a:ea typeface="Times New Roman"/>
                <a:cs typeface="B Koodak"/>
              </a:rPr>
            </a:br>
            <a:r>
              <a:rPr lang="ar-SA" dirty="0">
                <a:latin typeface="Times New Roman"/>
                <a:ea typeface="Times New Roman"/>
                <a:cs typeface="B Koodak"/>
              </a:rPr>
              <a:t>اين سخن آنقدر در من اثر كرد كه از آن زمان به بعد تا زمانى كه به ايران مراجعت كردم ، پنج سال تمام ، در محضر قاضى روز و شب به سر مى بردم و آنى از ادراك فيض ايشان دريغ نمى كردم و از آن وقتى كه به وطن بازگشتم تا وقت رحلت استاد، پيوسته روابط ما برقرار بود و مرحوم قاضى طبق روابط استاد و شاگردى ، دستوراتى مى دادند و مكاتبات از طرفين برقرار بود.</a:t>
            </a:r>
            <a:br>
              <a:rPr lang="ar-SA" dirty="0">
                <a:latin typeface="Times New Roman"/>
                <a:ea typeface="Times New Roman"/>
                <a:cs typeface="B Koodak"/>
              </a:rPr>
            </a:br>
            <a:r>
              <a:rPr lang="ar-SA" dirty="0">
                <a:latin typeface="Times New Roman"/>
                <a:ea typeface="Times New Roman"/>
                <a:cs typeface="B Koodak"/>
              </a:rPr>
              <a:t>علاّمه-رحمه الله عليه- مى فرمودند: </a:t>
            </a:r>
            <a:r>
              <a:rPr lang="ar-SA" dirty="0">
                <a:solidFill>
                  <a:srgbClr val="FFC000"/>
                </a:solidFill>
                <a:cs typeface="B Yekan" pitchFamily="2" charset="-78"/>
              </a:rPr>
              <a:t>((ما هر چه داريم از مرحوم قاضى داريم .))</a:t>
            </a:r>
            <a:r>
              <a:rPr lang="ar-SA" dirty="0">
                <a:latin typeface="Times New Roman"/>
                <a:ea typeface="Times New Roman"/>
                <a:cs typeface="B Koodak"/>
              </a:rPr>
              <a:t/>
            </a:r>
            <a:br>
              <a:rPr lang="ar-SA" dirty="0">
                <a:latin typeface="Times New Roman"/>
                <a:ea typeface="Times New Roman"/>
                <a:cs typeface="B Koodak"/>
              </a:rPr>
            </a:br>
            <a:endParaRPr lang="en-US" dirty="0"/>
          </a:p>
        </p:txBody>
      </p:sp>
      <p:sp>
        <p:nvSpPr>
          <p:cNvPr id="10" name="Rectangle 9"/>
          <p:cNvSpPr/>
          <p:nvPr/>
        </p:nvSpPr>
        <p:spPr>
          <a:xfrm>
            <a:off x="3505200" y="697468"/>
            <a:ext cx="2286000" cy="523220"/>
          </a:xfrm>
          <a:prstGeom prst="rect">
            <a:avLst/>
          </a:prstGeom>
          <a:solidFill>
            <a:srgbClr val="FFC000"/>
          </a:solidFill>
          <a:ln>
            <a:solidFill>
              <a:schemeClr val="tx1"/>
            </a:solidFill>
          </a:ln>
        </p:spPr>
        <p:txBody>
          <a:bodyPr wrap="square">
            <a:spAutoFit/>
          </a:bodyPr>
          <a:lstStyle/>
          <a:p>
            <a:pPr lvl="0" algn="ctr"/>
            <a:r>
              <a:rPr lang="fa-IR" sz="2800" dirty="0" smtClean="0">
                <a:solidFill>
                  <a:srgbClr val="4BACC6">
                    <a:lumMod val="75000"/>
                  </a:srgbClr>
                </a:solidFill>
                <a:latin typeface="Times New Roman"/>
                <a:ea typeface="Times New Roman"/>
                <a:cs typeface="Titr"/>
              </a:rPr>
              <a:t>دیدگاه علماء</a:t>
            </a:r>
            <a:endParaRPr lang="en-US" sz="2800" dirty="0">
              <a:solidFill>
                <a:srgbClr val="4BACC6">
                  <a:lumMod val="75000"/>
                </a:srgbClr>
              </a:solidFill>
              <a:latin typeface="Times New Roman"/>
              <a:ea typeface="Times New Roman"/>
              <a:cs typeface="Titr"/>
            </a:endParaRPr>
          </a:p>
        </p:txBody>
      </p:sp>
      <p:pic>
        <p:nvPicPr>
          <p:cNvPr id="11" name="Picture 6" descr="[تصویر:  YaMahdi.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20098205">
            <a:off x="-759" y="175390"/>
            <a:ext cx="1700194" cy="11288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0403187"/>
      </p:ext>
    </p:extLst>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8" name="2 Subtítulo"/>
          <p:cNvSpPr txBox="1">
            <a:spLocks/>
          </p:cNvSpPr>
          <p:nvPr/>
        </p:nvSpPr>
        <p:spPr bwMode="auto">
          <a:xfrm>
            <a:off x="250825" y="6234118"/>
            <a:ext cx="2017713" cy="46355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defRPr/>
            </a:pPr>
            <a:endParaRPr lang="es-ES" sz="2000" dirty="0">
              <a:solidFill>
                <a:prstClr val="white">
                  <a:lumMod val="75000"/>
                </a:prstClr>
              </a:solidFill>
            </a:endParaRPr>
          </a:p>
        </p:txBody>
      </p:sp>
      <p:pic>
        <p:nvPicPr>
          <p:cNvPr id="3082" name="44 Imagen">
            <a:hlinkClick r:id="" action="ppaction://hlinkshowjump?jump=nextslide"/>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494687" y="6329362"/>
            <a:ext cx="363538"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45 Imagen">
            <a:hlinkClick r:id="" action="ppaction://hlinkshowjump?jump=previousslide"/>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001000" y="6324600"/>
            <a:ext cx="363538"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6" name="Imagen 5" descr="C:\Users\Design\Documents\Edu\Product Launch\shadow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92586" y="6019800"/>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67 Recortar rectángulo de esquina del mismo lado"/>
          <p:cNvSpPr/>
          <p:nvPr/>
        </p:nvSpPr>
        <p:spPr>
          <a:xfrm>
            <a:off x="8316913" y="-1588"/>
            <a:ext cx="541312" cy="534988"/>
          </a:xfrm>
          <a:prstGeom prst="snip2SameRect">
            <a:avLst/>
          </a:prstGeom>
          <a:gradFill>
            <a:gsLst>
              <a:gs pos="0">
                <a:srgbClr val="C00000"/>
              </a:gs>
              <a:gs pos="80000">
                <a:srgbClr val="70201E"/>
              </a:gs>
              <a:gs pos="100000">
                <a:schemeClr val="accent2">
                  <a:shade val="94000"/>
                  <a:satMod val="135000"/>
                </a:schemeClr>
              </a:gs>
            </a:gsLst>
          </a:gra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es-HN" b="1" dirty="0">
                <a:solidFill>
                  <a:prstClr val="white"/>
                </a:solidFill>
              </a:rPr>
              <a:t>2</a:t>
            </a:r>
            <a:endParaRPr lang="es-ES" b="1" dirty="0">
              <a:solidFill>
                <a:prstClr val="white"/>
              </a:solidFill>
            </a:endParaRPr>
          </a:p>
        </p:txBody>
      </p:sp>
      <p:pic>
        <p:nvPicPr>
          <p:cNvPr id="20" name="Imagen 5" descr="C:\Users\Design\Documents\Edu\Product Launch\shadow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6012565"/>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28600" y="6180730"/>
            <a:ext cx="1676400" cy="646331"/>
          </a:xfrm>
          <a:prstGeom prst="rect">
            <a:avLst/>
          </a:prstGeom>
          <a:noFill/>
        </p:spPr>
        <p:txBody>
          <a:bodyPr wrap="square" rtlCol="0">
            <a:spAutoFit/>
          </a:bodyPr>
          <a:lstStyle/>
          <a:p>
            <a:r>
              <a:rPr lang="fa-IR" sz="3600" dirty="0">
                <a:solidFill>
                  <a:prstClr val="white">
                    <a:lumMod val="65000"/>
                  </a:prstClr>
                </a:solidFill>
                <a:cs typeface="B Yekan" pitchFamily="2" charset="-78"/>
              </a:rPr>
              <a:t>نماز شب</a:t>
            </a:r>
            <a:endParaRPr lang="en-US" sz="3600" dirty="0">
              <a:solidFill>
                <a:prstClr val="white">
                  <a:lumMod val="65000"/>
                </a:prstClr>
              </a:solidFill>
              <a:cs typeface="B Yekan" pitchFamily="2" charset="-78"/>
            </a:endParaRPr>
          </a:p>
        </p:txBody>
      </p:sp>
      <p:sp>
        <p:nvSpPr>
          <p:cNvPr id="3" name="Rectangle 2"/>
          <p:cNvSpPr/>
          <p:nvPr/>
        </p:nvSpPr>
        <p:spPr>
          <a:xfrm>
            <a:off x="899715" y="1371600"/>
            <a:ext cx="7344569" cy="4524315"/>
          </a:xfrm>
          <a:prstGeom prst="rect">
            <a:avLst/>
          </a:prstGeom>
        </p:spPr>
        <p:txBody>
          <a:bodyPr wrap="square">
            <a:spAutoFit/>
          </a:bodyPr>
          <a:lstStyle/>
          <a:p>
            <a:pPr lvl="0" algn="r" rtl="1"/>
            <a:r>
              <a:rPr lang="ar-SA" dirty="0">
                <a:solidFill>
                  <a:prstClr val="black"/>
                </a:solidFill>
                <a:latin typeface="Times New Roman"/>
                <a:ea typeface="Times New Roman"/>
                <a:cs typeface="B Koodak"/>
              </a:rPr>
              <a:t>در حديثى از</a:t>
            </a:r>
            <a:r>
              <a:rPr lang="ar-SA" dirty="0">
                <a:solidFill>
                  <a:srgbClr val="FFC000"/>
                </a:solidFill>
                <a:cs typeface="B Yekan" pitchFamily="2" charset="-78"/>
              </a:rPr>
              <a:t> امام صادق -عليه السلام- </a:t>
            </a:r>
            <a:r>
              <a:rPr lang="ar-SA" dirty="0">
                <a:solidFill>
                  <a:prstClr val="black"/>
                </a:solidFill>
                <a:latin typeface="Times New Roman"/>
                <a:ea typeface="Times New Roman"/>
                <a:cs typeface="B Koodak"/>
              </a:rPr>
              <a:t>چنين مى خوانيم : ((أَبْغَضُ الْخَلْقِ إ لى اللّه جِيْفَةٌ بِاللَّيلِ، بطالٌ بِالنَّهار؛ مبغوض ترين و ناپسندترين مردم نزد خداوند، كسى است كه [شب را سراسر به خواب و] بسان مردارى گنديده و در روز بيكار و تنبل باشد.)) يكى از نزديكان </a:t>
            </a:r>
            <a:r>
              <a:rPr lang="ar-SA" dirty="0">
                <a:solidFill>
                  <a:srgbClr val="FFC000"/>
                </a:solidFill>
                <a:cs typeface="B Yekan" pitchFamily="2" charset="-78"/>
              </a:rPr>
              <a:t>امام </a:t>
            </a:r>
            <a:r>
              <a:rPr lang="fa-IR" dirty="0" smtClean="0">
                <a:solidFill>
                  <a:srgbClr val="FFC000"/>
                </a:solidFill>
                <a:cs typeface="B Yekan" pitchFamily="2" charset="-78"/>
              </a:rPr>
              <a:t> خمینی _ قدس سره - </a:t>
            </a:r>
            <a:r>
              <a:rPr lang="ar-SA" dirty="0" smtClean="0">
                <a:solidFill>
                  <a:prstClr val="black"/>
                </a:solidFill>
                <a:latin typeface="Times New Roman"/>
                <a:ea typeface="Times New Roman"/>
                <a:cs typeface="B Koodak"/>
              </a:rPr>
              <a:t>مى </a:t>
            </a:r>
            <a:r>
              <a:rPr lang="ar-SA" dirty="0">
                <a:solidFill>
                  <a:prstClr val="black"/>
                </a:solidFill>
                <a:latin typeface="Times New Roman"/>
                <a:ea typeface="Times New Roman"/>
                <a:cs typeface="B Koodak"/>
              </a:rPr>
              <a:t>گويد:</a:t>
            </a:r>
            <a:br>
              <a:rPr lang="ar-SA" dirty="0">
                <a:solidFill>
                  <a:prstClr val="black"/>
                </a:solidFill>
                <a:latin typeface="Times New Roman"/>
                <a:ea typeface="Times New Roman"/>
                <a:cs typeface="B Koodak"/>
              </a:rPr>
            </a:br>
            <a:r>
              <a:rPr lang="ar-SA" dirty="0">
                <a:solidFill>
                  <a:prstClr val="black"/>
                </a:solidFill>
                <a:latin typeface="Times New Roman"/>
                <a:ea typeface="Times New Roman"/>
                <a:cs typeface="B Koodak"/>
              </a:rPr>
              <a:t>((پنجاه سال است كه نماز شب امام خمينى ترك نشده . امام در بيمارى ، در صحّت ، در زندان ، در خلاصى ، در تبعيد، حتّى بر روى تخت بيمارستان قلب هم ، نماز شب مى خواندند. امام در قم بيمار شدند و به دستور اطبّاء مى بايست به تهران منتقل شوند، هوا بسيار سرد بود و برف مى باريد و يخبندان عجيبى در جادّه ها وجود داشت ، امام چندين ساعت در آمبولانس بودند، و پس از انتقال به بيمارستان قلب باز نماز شب خواندند. شبى كه از پاريس به سوى تهران مى آمدند تمام افراد در هواپيما خوابيده بودند و امام تنها در طبقه بالاى هواپيما نماز شب مى خواندند.</a:t>
            </a:r>
            <a:br>
              <a:rPr lang="ar-SA" dirty="0">
                <a:solidFill>
                  <a:prstClr val="black"/>
                </a:solidFill>
                <a:latin typeface="Times New Roman"/>
                <a:ea typeface="Times New Roman"/>
                <a:cs typeface="B Koodak"/>
              </a:rPr>
            </a:br>
            <a:r>
              <a:rPr lang="ar-SA" dirty="0">
                <a:solidFill>
                  <a:prstClr val="black"/>
                </a:solidFill>
                <a:latin typeface="Times New Roman"/>
                <a:ea typeface="Times New Roman"/>
                <a:cs typeface="B Koodak"/>
              </a:rPr>
              <a:t>و شما اگر امام را از نزديك ديده باشيد آثار اشك بر گونه هاى مبارك امام ، حكايت از شب زنده دارى و گريه هاى نيمه شب وى دارد.</a:t>
            </a:r>
            <a:br>
              <a:rPr lang="ar-SA" dirty="0">
                <a:solidFill>
                  <a:prstClr val="black"/>
                </a:solidFill>
                <a:latin typeface="Times New Roman"/>
                <a:ea typeface="Times New Roman"/>
                <a:cs typeface="B Koodak"/>
              </a:rPr>
            </a:br>
            <a:r>
              <a:rPr lang="ar-SA" dirty="0">
                <a:solidFill>
                  <a:prstClr val="black"/>
                </a:solidFill>
                <a:latin typeface="Times New Roman"/>
                <a:ea typeface="Times New Roman"/>
                <a:cs typeface="B Koodak"/>
              </a:rPr>
              <a:t>بعضى از پاسداران در قم نقل مى كردند كه گاهى اوقات كه امام براى تهجّد بيدار مى شدند، آنها را مورد نوازش و تفقّد قرار مى دادند.)) به حقيقت اين بيداري امام در شب باعث شد، جهان را بيدار کند.</a:t>
            </a:r>
            <a:br>
              <a:rPr lang="ar-SA" dirty="0">
                <a:solidFill>
                  <a:prstClr val="black"/>
                </a:solidFill>
                <a:latin typeface="Times New Roman"/>
                <a:ea typeface="Times New Roman"/>
                <a:cs typeface="B Koodak"/>
              </a:rPr>
            </a:br>
            <a:endParaRPr lang="en-US" dirty="0">
              <a:solidFill>
                <a:prstClr val="black"/>
              </a:solidFill>
            </a:endParaRPr>
          </a:p>
        </p:txBody>
      </p:sp>
      <p:sp>
        <p:nvSpPr>
          <p:cNvPr id="10" name="Rectangle 9"/>
          <p:cNvSpPr/>
          <p:nvPr/>
        </p:nvSpPr>
        <p:spPr>
          <a:xfrm>
            <a:off x="3505200" y="697468"/>
            <a:ext cx="2286000" cy="523220"/>
          </a:xfrm>
          <a:prstGeom prst="rect">
            <a:avLst/>
          </a:prstGeom>
          <a:solidFill>
            <a:srgbClr val="FFC000"/>
          </a:solidFill>
          <a:ln>
            <a:solidFill>
              <a:schemeClr val="tx1"/>
            </a:solidFill>
          </a:ln>
        </p:spPr>
        <p:txBody>
          <a:bodyPr wrap="square">
            <a:spAutoFit/>
          </a:bodyPr>
          <a:lstStyle/>
          <a:p>
            <a:pPr lvl="0" algn="ctr"/>
            <a:r>
              <a:rPr lang="fa-IR" sz="2800" dirty="0" smtClean="0">
                <a:solidFill>
                  <a:srgbClr val="4BACC6">
                    <a:lumMod val="75000"/>
                  </a:srgbClr>
                </a:solidFill>
                <a:latin typeface="Times New Roman"/>
                <a:ea typeface="Times New Roman"/>
                <a:cs typeface="Titr"/>
              </a:rPr>
              <a:t>دیدگاه علماء</a:t>
            </a:r>
            <a:endParaRPr lang="en-US" sz="2800" dirty="0">
              <a:solidFill>
                <a:srgbClr val="4BACC6">
                  <a:lumMod val="75000"/>
                </a:srgbClr>
              </a:solidFill>
              <a:latin typeface="Times New Roman"/>
              <a:ea typeface="Times New Roman"/>
              <a:cs typeface="Titr"/>
            </a:endParaRPr>
          </a:p>
        </p:txBody>
      </p:sp>
      <p:pic>
        <p:nvPicPr>
          <p:cNvPr id="11" name="Picture 6" descr="[تصویر:  YaMahdi.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20098205">
            <a:off x="-759" y="175390"/>
            <a:ext cx="1700194" cy="11288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0403187"/>
      </p:ext>
    </p:extLst>
  </p:cSld>
  <p:clrMapOvr>
    <a:masterClrMapping/>
  </p:clrMapOvr>
  <p:transition spd="slow">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8" name="2 Subtítulo"/>
          <p:cNvSpPr txBox="1">
            <a:spLocks/>
          </p:cNvSpPr>
          <p:nvPr/>
        </p:nvSpPr>
        <p:spPr bwMode="auto">
          <a:xfrm>
            <a:off x="250825" y="6234118"/>
            <a:ext cx="2017713" cy="46355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defRPr/>
            </a:pPr>
            <a:endParaRPr lang="es-ES" sz="2000" dirty="0">
              <a:solidFill>
                <a:prstClr val="white">
                  <a:lumMod val="75000"/>
                </a:prstClr>
              </a:solidFill>
            </a:endParaRPr>
          </a:p>
        </p:txBody>
      </p:sp>
      <p:pic>
        <p:nvPicPr>
          <p:cNvPr id="3082" name="44 Imagen">
            <a:hlinkClick r:id="" action="ppaction://hlinkshowjump?jump=nextslide"/>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494687" y="6329362"/>
            <a:ext cx="363538"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45 Imagen">
            <a:hlinkClick r:id="" action="ppaction://hlinkshowjump?jump=previousslide"/>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001000" y="6324600"/>
            <a:ext cx="363538"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6" name="Imagen 5" descr="C:\Users\Design\Documents\Edu\Product Launch\shadow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92586" y="6019800"/>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67 Recortar rectángulo de esquina del mismo lado"/>
          <p:cNvSpPr/>
          <p:nvPr/>
        </p:nvSpPr>
        <p:spPr>
          <a:xfrm>
            <a:off x="8316913" y="-1588"/>
            <a:ext cx="541312" cy="534988"/>
          </a:xfrm>
          <a:prstGeom prst="snip2SameRect">
            <a:avLst/>
          </a:prstGeom>
          <a:gradFill>
            <a:gsLst>
              <a:gs pos="0">
                <a:srgbClr val="C00000"/>
              </a:gs>
              <a:gs pos="80000">
                <a:srgbClr val="70201E"/>
              </a:gs>
              <a:gs pos="100000">
                <a:schemeClr val="accent2">
                  <a:shade val="94000"/>
                  <a:satMod val="135000"/>
                </a:schemeClr>
              </a:gs>
            </a:gsLst>
          </a:gra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es-HN" b="1" dirty="0">
                <a:solidFill>
                  <a:prstClr val="white"/>
                </a:solidFill>
              </a:rPr>
              <a:t>2</a:t>
            </a:r>
            <a:endParaRPr lang="es-ES" b="1" dirty="0">
              <a:solidFill>
                <a:prstClr val="white"/>
              </a:solidFill>
            </a:endParaRPr>
          </a:p>
        </p:txBody>
      </p:sp>
      <p:pic>
        <p:nvPicPr>
          <p:cNvPr id="20" name="Imagen 5" descr="C:\Users\Design\Documents\Edu\Product Launch\shadow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6012565"/>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28600" y="6180730"/>
            <a:ext cx="1676400" cy="646331"/>
          </a:xfrm>
          <a:prstGeom prst="rect">
            <a:avLst/>
          </a:prstGeom>
          <a:noFill/>
        </p:spPr>
        <p:txBody>
          <a:bodyPr wrap="square" rtlCol="0">
            <a:spAutoFit/>
          </a:bodyPr>
          <a:lstStyle/>
          <a:p>
            <a:r>
              <a:rPr lang="fa-IR" sz="3600" dirty="0">
                <a:solidFill>
                  <a:prstClr val="white">
                    <a:lumMod val="65000"/>
                  </a:prstClr>
                </a:solidFill>
                <a:cs typeface="B Yekan" pitchFamily="2" charset="-78"/>
              </a:rPr>
              <a:t>نماز شب</a:t>
            </a:r>
            <a:endParaRPr lang="en-US" sz="3600" dirty="0">
              <a:solidFill>
                <a:prstClr val="white">
                  <a:lumMod val="65000"/>
                </a:prstClr>
              </a:solidFill>
              <a:cs typeface="B Yekan" pitchFamily="2" charset="-78"/>
            </a:endParaRPr>
          </a:p>
        </p:txBody>
      </p:sp>
      <p:sp>
        <p:nvSpPr>
          <p:cNvPr id="3" name="Rectangle 2"/>
          <p:cNvSpPr/>
          <p:nvPr/>
        </p:nvSpPr>
        <p:spPr>
          <a:xfrm>
            <a:off x="981891" y="1600200"/>
            <a:ext cx="7373938" cy="2169825"/>
          </a:xfrm>
          <a:prstGeom prst="rect">
            <a:avLst/>
          </a:prstGeom>
        </p:spPr>
        <p:txBody>
          <a:bodyPr wrap="square">
            <a:spAutoFit/>
          </a:bodyPr>
          <a:lstStyle/>
          <a:p>
            <a:pPr lvl="0" algn="ctr" rtl="1">
              <a:lnSpc>
                <a:spcPct val="150000"/>
              </a:lnSpc>
            </a:pPr>
            <a:r>
              <a:rPr lang="ar-SA" dirty="0">
                <a:solidFill>
                  <a:prstClr val="black"/>
                </a:solidFill>
                <a:latin typeface="Times New Roman"/>
                <a:ea typeface="Times New Roman"/>
                <a:cs typeface="B Koodak"/>
              </a:rPr>
              <a:t>خفتگان را خبر از زمزمه مرغ </a:t>
            </a:r>
            <a:r>
              <a:rPr lang="ar-SA" dirty="0" smtClean="0">
                <a:solidFill>
                  <a:prstClr val="black"/>
                </a:solidFill>
                <a:latin typeface="Times New Roman"/>
                <a:ea typeface="Times New Roman"/>
                <a:cs typeface="B Koodak"/>
              </a:rPr>
              <a:t>سحر</a:t>
            </a:r>
            <a:r>
              <a:rPr lang="fa-IR" dirty="0" smtClean="0">
                <a:solidFill>
                  <a:prstClr val="black"/>
                </a:solidFill>
                <a:latin typeface="Times New Roman"/>
                <a:ea typeface="Times New Roman"/>
                <a:cs typeface="B Koodak"/>
              </a:rPr>
              <a:t>                        </a:t>
            </a:r>
            <a:r>
              <a:rPr lang="ar-SA" dirty="0" smtClean="0">
                <a:solidFill>
                  <a:prstClr val="black"/>
                </a:solidFill>
                <a:latin typeface="Times New Roman"/>
                <a:ea typeface="Times New Roman"/>
                <a:cs typeface="B Koodak"/>
              </a:rPr>
              <a:t> </a:t>
            </a:r>
            <a:r>
              <a:rPr lang="ar-SA" dirty="0">
                <a:solidFill>
                  <a:prstClr val="black"/>
                </a:solidFill>
                <a:latin typeface="Times New Roman"/>
                <a:ea typeface="Times New Roman"/>
                <a:cs typeface="B Koodak"/>
              </a:rPr>
              <a:t>حيوان را خبر از عالم انسانى نيست</a:t>
            </a:r>
            <a:br>
              <a:rPr lang="ar-SA" dirty="0">
                <a:solidFill>
                  <a:prstClr val="black"/>
                </a:solidFill>
                <a:latin typeface="Times New Roman"/>
                <a:ea typeface="Times New Roman"/>
                <a:cs typeface="B Koodak"/>
              </a:rPr>
            </a:br>
            <a:r>
              <a:rPr lang="ar-SA" dirty="0">
                <a:solidFill>
                  <a:prstClr val="black"/>
                </a:solidFill>
                <a:latin typeface="Times New Roman"/>
                <a:ea typeface="Times New Roman"/>
                <a:cs typeface="B Koodak"/>
              </a:rPr>
              <a:t>دوش مرغى به صبح مى </a:t>
            </a:r>
            <a:r>
              <a:rPr lang="ar-SA" dirty="0" smtClean="0">
                <a:solidFill>
                  <a:prstClr val="black"/>
                </a:solidFill>
                <a:latin typeface="Times New Roman"/>
                <a:ea typeface="Times New Roman"/>
                <a:cs typeface="B Koodak"/>
              </a:rPr>
              <a:t>ناليد</a:t>
            </a:r>
            <a:r>
              <a:rPr lang="fa-IR" dirty="0" smtClean="0">
                <a:solidFill>
                  <a:prstClr val="black"/>
                </a:solidFill>
                <a:latin typeface="Times New Roman"/>
                <a:ea typeface="Times New Roman"/>
                <a:cs typeface="B Koodak"/>
              </a:rPr>
              <a:t>                                  </a:t>
            </a:r>
            <a:r>
              <a:rPr lang="ar-SA" dirty="0" smtClean="0">
                <a:solidFill>
                  <a:prstClr val="black"/>
                </a:solidFill>
                <a:latin typeface="Times New Roman"/>
                <a:ea typeface="Times New Roman"/>
                <a:cs typeface="B Koodak"/>
              </a:rPr>
              <a:t>عقل </a:t>
            </a:r>
            <a:r>
              <a:rPr lang="ar-SA" dirty="0">
                <a:solidFill>
                  <a:prstClr val="black"/>
                </a:solidFill>
                <a:latin typeface="Times New Roman"/>
                <a:ea typeface="Times New Roman"/>
                <a:cs typeface="B Koodak"/>
              </a:rPr>
              <a:t>و صبرم ببرد و طاقت و هوش</a:t>
            </a:r>
            <a:br>
              <a:rPr lang="ar-SA" dirty="0">
                <a:solidFill>
                  <a:prstClr val="black"/>
                </a:solidFill>
                <a:latin typeface="Times New Roman"/>
                <a:ea typeface="Times New Roman"/>
                <a:cs typeface="B Koodak"/>
              </a:rPr>
            </a:br>
            <a:r>
              <a:rPr lang="ar-SA" dirty="0">
                <a:solidFill>
                  <a:prstClr val="black"/>
                </a:solidFill>
                <a:latin typeface="Times New Roman"/>
                <a:ea typeface="Times New Roman"/>
                <a:cs typeface="B Koodak"/>
              </a:rPr>
              <a:t>يكى از دوستان مخلص </a:t>
            </a:r>
            <a:r>
              <a:rPr lang="ar-SA" dirty="0" smtClean="0">
                <a:solidFill>
                  <a:prstClr val="black"/>
                </a:solidFill>
                <a:latin typeface="Times New Roman"/>
                <a:ea typeface="Times New Roman"/>
                <a:cs typeface="B Koodak"/>
              </a:rPr>
              <a:t>را</a:t>
            </a:r>
            <a:r>
              <a:rPr lang="fa-IR" dirty="0" smtClean="0">
                <a:solidFill>
                  <a:prstClr val="black"/>
                </a:solidFill>
                <a:latin typeface="Times New Roman"/>
                <a:ea typeface="Times New Roman"/>
                <a:cs typeface="B Koodak"/>
              </a:rPr>
              <a:t>                                       </a:t>
            </a:r>
            <a:r>
              <a:rPr lang="ar-SA" dirty="0" smtClean="0">
                <a:solidFill>
                  <a:prstClr val="black"/>
                </a:solidFill>
                <a:latin typeface="Times New Roman"/>
                <a:ea typeface="Times New Roman"/>
                <a:cs typeface="B Koodak"/>
              </a:rPr>
              <a:t> </a:t>
            </a:r>
            <a:r>
              <a:rPr lang="ar-SA" dirty="0">
                <a:solidFill>
                  <a:prstClr val="black"/>
                </a:solidFill>
                <a:latin typeface="Times New Roman"/>
                <a:ea typeface="Times New Roman"/>
                <a:cs typeface="B Koodak"/>
              </a:rPr>
              <a:t>مگر آواز من رسيد بگوش</a:t>
            </a:r>
            <a:br>
              <a:rPr lang="ar-SA" dirty="0">
                <a:solidFill>
                  <a:prstClr val="black"/>
                </a:solidFill>
                <a:latin typeface="Times New Roman"/>
                <a:ea typeface="Times New Roman"/>
                <a:cs typeface="B Koodak"/>
              </a:rPr>
            </a:br>
            <a:r>
              <a:rPr lang="ar-SA" dirty="0">
                <a:solidFill>
                  <a:prstClr val="black"/>
                </a:solidFill>
                <a:latin typeface="Times New Roman"/>
                <a:ea typeface="Times New Roman"/>
                <a:cs typeface="B Koodak"/>
              </a:rPr>
              <a:t>گفت باور نداشتم كه تو </a:t>
            </a:r>
            <a:r>
              <a:rPr lang="ar-SA" dirty="0" smtClean="0">
                <a:solidFill>
                  <a:prstClr val="black"/>
                </a:solidFill>
                <a:latin typeface="Times New Roman"/>
                <a:ea typeface="Times New Roman"/>
                <a:cs typeface="B Koodak"/>
              </a:rPr>
              <a:t>را</a:t>
            </a:r>
            <a:r>
              <a:rPr lang="fa-IR" dirty="0" smtClean="0">
                <a:solidFill>
                  <a:prstClr val="black"/>
                </a:solidFill>
                <a:latin typeface="Times New Roman"/>
                <a:ea typeface="Times New Roman"/>
                <a:cs typeface="B Koodak"/>
              </a:rPr>
              <a:t>                                       </a:t>
            </a:r>
            <a:r>
              <a:rPr lang="ar-SA" dirty="0" smtClean="0">
                <a:solidFill>
                  <a:prstClr val="black"/>
                </a:solidFill>
                <a:latin typeface="Times New Roman"/>
                <a:ea typeface="Times New Roman"/>
                <a:cs typeface="B Koodak"/>
              </a:rPr>
              <a:t>بانك </a:t>
            </a:r>
            <a:r>
              <a:rPr lang="ar-SA" dirty="0">
                <a:solidFill>
                  <a:prstClr val="black"/>
                </a:solidFill>
                <a:latin typeface="Times New Roman"/>
                <a:ea typeface="Times New Roman"/>
                <a:cs typeface="B Koodak"/>
              </a:rPr>
              <a:t>مرغى چنين كند مدهوش</a:t>
            </a:r>
            <a:br>
              <a:rPr lang="ar-SA" dirty="0">
                <a:solidFill>
                  <a:prstClr val="black"/>
                </a:solidFill>
                <a:latin typeface="Times New Roman"/>
                <a:ea typeface="Times New Roman"/>
                <a:cs typeface="B Koodak"/>
              </a:rPr>
            </a:br>
            <a:r>
              <a:rPr lang="ar-SA" dirty="0">
                <a:solidFill>
                  <a:prstClr val="black"/>
                </a:solidFill>
                <a:latin typeface="Times New Roman"/>
                <a:ea typeface="Times New Roman"/>
                <a:cs typeface="B Koodak"/>
              </a:rPr>
              <a:t>گفتم اين شرط آدميّت </a:t>
            </a:r>
            <a:r>
              <a:rPr lang="ar-SA" dirty="0" smtClean="0">
                <a:solidFill>
                  <a:prstClr val="black"/>
                </a:solidFill>
                <a:latin typeface="Times New Roman"/>
                <a:ea typeface="Times New Roman"/>
                <a:cs typeface="B Koodak"/>
              </a:rPr>
              <a:t>نيست</a:t>
            </a:r>
            <a:r>
              <a:rPr lang="fa-IR" dirty="0" smtClean="0">
                <a:solidFill>
                  <a:prstClr val="black"/>
                </a:solidFill>
                <a:latin typeface="Times New Roman"/>
                <a:ea typeface="Times New Roman"/>
                <a:cs typeface="B Koodak"/>
              </a:rPr>
              <a:t>                                  </a:t>
            </a:r>
            <a:r>
              <a:rPr lang="ar-SA" dirty="0" smtClean="0">
                <a:solidFill>
                  <a:prstClr val="black"/>
                </a:solidFill>
                <a:latin typeface="Times New Roman"/>
                <a:ea typeface="Times New Roman"/>
                <a:cs typeface="B Koodak"/>
              </a:rPr>
              <a:t>مرغ </a:t>
            </a:r>
            <a:r>
              <a:rPr lang="ar-SA" dirty="0">
                <a:solidFill>
                  <a:prstClr val="black"/>
                </a:solidFill>
                <a:latin typeface="Times New Roman"/>
                <a:ea typeface="Times New Roman"/>
                <a:cs typeface="B Koodak"/>
              </a:rPr>
              <a:t>تسبيح گوى و من خاموش</a:t>
            </a:r>
            <a:endParaRPr lang="en-US" dirty="0">
              <a:solidFill>
                <a:prstClr val="black"/>
              </a:solidFill>
            </a:endParaRPr>
          </a:p>
        </p:txBody>
      </p:sp>
      <p:pic>
        <p:nvPicPr>
          <p:cNvPr id="10" name="Picture 6" descr="[تصویر:  YaMahdi.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20098205">
            <a:off x="-759" y="175390"/>
            <a:ext cx="1700194" cy="11288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0403187"/>
      </p:ext>
    </p:extLst>
  </p:cSld>
  <p:clrMapOvr>
    <a:masterClrMapping/>
  </p:clrMapOvr>
  <p:transition spd="slow">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8" name="2 Subtítulo"/>
          <p:cNvSpPr txBox="1">
            <a:spLocks/>
          </p:cNvSpPr>
          <p:nvPr/>
        </p:nvSpPr>
        <p:spPr bwMode="auto">
          <a:xfrm>
            <a:off x="250825" y="6234118"/>
            <a:ext cx="2017713" cy="46355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defRPr/>
            </a:pPr>
            <a:endParaRPr lang="es-ES" sz="2000" dirty="0">
              <a:solidFill>
                <a:prstClr val="white">
                  <a:lumMod val="75000"/>
                </a:prstClr>
              </a:solidFill>
            </a:endParaRPr>
          </a:p>
        </p:txBody>
      </p:sp>
      <p:pic>
        <p:nvPicPr>
          <p:cNvPr id="3082" name="44 Imagen">
            <a:hlinkClick r:id="" action="ppaction://hlinkshowjump?jump=nextslide"/>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494687" y="6329362"/>
            <a:ext cx="363538"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45 Imagen">
            <a:hlinkClick r:id="" action="ppaction://hlinkshowjump?jump=previousslide"/>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001000" y="6324600"/>
            <a:ext cx="363538"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6" name="Imagen 5" descr="C:\Users\Design\Documents\Edu\Product Launch\shadow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92586" y="6019800"/>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67 Recortar rectángulo de esquina del mismo lado"/>
          <p:cNvSpPr/>
          <p:nvPr/>
        </p:nvSpPr>
        <p:spPr>
          <a:xfrm>
            <a:off x="8316913" y="-1588"/>
            <a:ext cx="541312" cy="534988"/>
          </a:xfrm>
          <a:prstGeom prst="snip2SameRect">
            <a:avLst/>
          </a:prstGeom>
          <a:gradFill>
            <a:gsLst>
              <a:gs pos="0">
                <a:srgbClr val="C00000"/>
              </a:gs>
              <a:gs pos="80000">
                <a:srgbClr val="70201E"/>
              </a:gs>
              <a:gs pos="100000">
                <a:schemeClr val="accent2">
                  <a:shade val="94000"/>
                  <a:satMod val="135000"/>
                </a:schemeClr>
              </a:gs>
            </a:gsLst>
          </a:gra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es-HN" b="1" dirty="0">
                <a:solidFill>
                  <a:prstClr val="white"/>
                </a:solidFill>
              </a:rPr>
              <a:t>2</a:t>
            </a:r>
            <a:endParaRPr lang="es-ES" b="1" dirty="0">
              <a:solidFill>
                <a:prstClr val="white"/>
              </a:solidFill>
            </a:endParaRPr>
          </a:p>
        </p:txBody>
      </p:sp>
      <p:pic>
        <p:nvPicPr>
          <p:cNvPr id="20" name="Imagen 5" descr="C:\Users\Design\Documents\Edu\Product Launch\shadow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6012565"/>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28600" y="6180730"/>
            <a:ext cx="1676400" cy="646331"/>
          </a:xfrm>
          <a:prstGeom prst="rect">
            <a:avLst/>
          </a:prstGeom>
          <a:noFill/>
        </p:spPr>
        <p:txBody>
          <a:bodyPr wrap="square" rtlCol="0">
            <a:spAutoFit/>
          </a:bodyPr>
          <a:lstStyle/>
          <a:p>
            <a:r>
              <a:rPr lang="fa-IR" sz="3600" dirty="0">
                <a:solidFill>
                  <a:prstClr val="white">
                    <a:lumMod val="65000"/>
                  </a:prstClr>
                </a:solidFill>
                <a:cs typeface="B Yekan" pitchFamily="2" charset="-78"/>
              </a:rPr>
              <a:t>نماز شب</a:t>
            </a:r>
            <a:endParaRPr lang="en-US" sz="3600" dirty="0">
              <a:solidFill>
                <a:prstClr val="white">
                  <a:lumMod val="65000"/>
                </a:prstClr>
              </a:solidFill>
              <a:cs typeface="B Yekan" pitchFamily="2" charset="-78"/>
            </a:endParaRPr>
          </a:p>
        </p:txBody>
      </p:sp>
      <p:sp>
        <p:nvSpPr>
          <p:cNvPr id="3" name="Rectangle 2"/>
          <p:cNvSpPr/>
          <p:nvPr/>
        </p:nvSpPr>
        <p:spPr>
          <a:xfrm>
            <a:off x="838201" y="1630816"/>
            <a:ext cx="7344568" cy="2322174"/>
          </a:xfrm>
          <a:prstGeom prst="rect">
            <a:avLst/>
          </a:prstGeom>
        </p:spPr>
        <p:txBody>
          <a:bodyPr wrap="square">
            <a:spAutoFit/>
          </a:bodyPr>
          <a:lstStyle/>
          <a:p>
            <a:pPr algn="r" rtl="1">
              <a:lnSpc>
                <a:spcPct val="115000"/>
              </a:lnSpc>
              <a:spcAft>
                <a:spcPts val="1000"/>
              </a:spcAft>
            </a:pPr>
            <a:r>
              <a:rPr lang="ar-SA" dirty="0">
                <a:latin typeface="Times New Roman"/>
                <a:ea typeface="Times New Roman"/>
                <a:cs typeface="B Koodak"/>
              </a:rPr>
              <a:t>در حديث قدسي خداوند به</a:t>
            </a:r>
            <a:r>
              <a:rPr lang="ar-SA" dirty="0">
                <a:solidFill>
                  <a:srgbClr val="FFC000"/>
                </a:solidFill>
                <a:cs typeface="B Yekan" pitchFamily="2" charset="-78"/>
              </a:rPr>
              <a:t> حضرت موسي- عليه السلام- </a:t>
            </a:r>
            <a:r>
              <a:rPr lang="ar-SA" dirty="0">
                <a:latin typeface="Times New Roman"/>
                <a:ea typeface="Times New Roman"/>
                <a:cs typeface="B Koodak"/>
              </a:rPr>
              <a:t>مي فرمايد:</a:t>
            </a:r>
            <a:br>
              <a:rPr lang="ar-SA" dirty="0">
                <a:latin typeface="Times New Roman"/>
                <a:ea typeface="Times New Roman"/>
                <a:cs typeface="B Koodak"/>
              </a:rPr>
            </a:br>
            <a:r>
              <a:rPr lang="ar-SA" dirty="0">
                <a:latin typeface="Times New Roman"/>
                <a:ea typeface="Times New Roman"/>
                <a:cs typeface="B Koodak"/>
              </a:rPr>
              <a:t>هان اي پسر عمران، اين منم كه بر دوستانم مطّلعم؛ چون شب آنان را فرا گيرد چشم دلشان را دگرگون مي‌سازم (كه جز من چيزي نمي‌بينند) و عقوبتم را در مقابل ديدگانشان مجسّم مي‌كنم (بدان گونه كه) از راه شهود و رويا رويي با من به مخاطبه مي‌پردازند و حضوراً با من به گفتگو مي‌نشينند. اي پسر عمران، در دل شبهاي تار از دلت خشوع و از تنت خضوع و از چشمانت قطرات اشك نثار من بنما و مرا بخوان كه مرا به خود نزديك و اجابت كننده دعوتت خواهي يافت. </a:t>
            </a:r>
            <a:r>
              <a:rPr lang="ar-SA" sz="1600" dirty="0">
                <a:solidFill>
                  <a:schemeClr val="accent3">
                    <a:lumMod val="75000"/>
                  </a:schemeClr>
                </a:solidFill>
                <a:latin typeface="Times New Roman"/>
                <a:ea typeface="Times New Roman"/>
                <a:cs typeface="Titr"/>
              </a:rPr>
              <a:t>[1]</a:t>
            </a:r>
            <a:endParaRPr lang="en-US" sz="1600" dirty="0">
              <a:solidFill>
                <a:schemeClr val="accent3">
                  <a:lumMod val="75000"/>
                </a:schemeClr>
              </a:solidFill>
              <a:latin typeface="Times New Roman"/>
              <a:ea typeface="Times New Roman"/>
              <a:cs typeface="Titr"/>
            </a:endParaRPr>
          </a:p>
        </p:txBody>
      </p:sp>
      <p:sp>
        <p:nvSpPr>
          <p:cNvPr id="4" name="Rectangle 3"/>
          <p:cNvSpPr/>
          <p:nvPr/>
        </p:nvSpPr>
        <p:spPr>
          <a:xfrm>
            <a:off x="5561910" y="4214949"/>
            <a:ext cx="2601994" cy="369332"/>
          </a:xfrm>
          <a:prstGeom prst="rect">
            <a:avLst/>
          </a:prstGeom>
        </p:spPr>
        <p:txBody>
          <a:bodyPr wrap="none">
            <a:spAutoFit/>
          </a:bodyPr>
          <a:lstStyle/>
          <a:p>
            <a:r>
              <a:rPr lang="ar-SA" dirty="0">
                <a:latin typeface="Times New Roman"/>
                <a:ea typeface="Times New Roman"/>
                <a:cs typeface="B Koodak"/>
              </a:rPr>
              <a:t>[</a:t>
            </a:r>
            <a:r>
              <a:rPr lang="ar-SA" sz="1600" dirty="0">
                <a:solidFill>
                  <a:schemeClr val="accent3">
                    <a:lumMod val="75000"/>
                  </a:schemeClr>
                </a:solidFill>
                <a:latin typeface="Times New Roman"/>
                <a:ea typeface="Times New Roman"/>
                <a:cs typeface="Titr"/>
              </a:rPr>
              <a:t>1] . بحار الانوار، ج 78، ص 139</a:t>
            </a:r>
            <a:r>
              <a:rPr lang="ar-SA" dirty="0">
                <a:latin typeface="Times New Roman"/>
                <a:ea typeface="Times New Roman"/>
                <a:cs typeface="B Koodak"/>
              </a:rPr>
              <a:t>.</a:t>
            </a:r>
            <a:endParaRPr lang="en-US" dirty="0"/>
          </a:p>
        </p:txBody>
      </p:sp>
      <p:sp>
        <p:nvSpPr>
          <p:cNvPr id="11" name="TextBox 10"/>
          <p:cNvSpPr txBox="1"/>
          <p:nvPr/>
        </p:nvSpPr>
        <p:spPr>
          <a:xfrm>
            <a:off x="3581400" y="3843731"/>
            <a:ext cx="4614432" cy="369332"/>
          </a:xfrm>
          <a:prstGeom prst="rect">
            <a:avLst/>
          </a:prstGeom>
          <a:noFill/>
        </p:spPr>
        <p:txBody>
          <a:bodyPr wrap="square" rtlCol="0">
            <a:spAutoFit/>
          </a:bodyPr>
          <a:lstStyle/>
          <a:p>
            <a:pPr algn="r"/>
            <a:r>
              <a:rPr lang="fa-IR" dirty="0" smtClean="0"/>
              <a:t>...........................................</a:t>
            </a:r>
            <a:r>
              <a:rPr lang="en-US" dirty="0" smtClean="0"/>
              <a:t>....</a:t>
            </a:r>
            <a:r>
              <a:rPr lang="fa-IR" dirty="0" smtClean="0"/>
              <a:t>.................</a:t>
            </a:r>
            <a:endParaRPr lang="en-US" dirty="0"/>
          </a:p>
        </p:txBody>
      </p:sp>
      <p:sp>
        <p:nvSpPr>
          <p:cNvPr id="13" name="Rectangle 12"/>
          <p:cNvSpPr/>
          <p:nvPr/>
        </p:nvSpPr>
        <p:spPr>
          <a:xfrm>
            <a:off x="3505200" y="697468"/>
            <a:ext cx="2286000" cy="523220"/>
          </a:xfrm>
          <a:prstGeom prst="rect">
            <a:avLst/>
          </a:prstGeom>
          <a:solidFill>
            <a:srgbClr val="FFC000"/>
          </a:solidFill>
          <a:ln>
            <a:solidFill>
              <a:schemeClr val="tx1"/>
            </a:solidFill>
          </a:ln>
        </p:spPr>
        <p:txBody>
          <a:bodyPr wrap="square">
            <a:spAutoFit/>
          </a:bodyPr>
          <a:lstStyle/>
          <a:p>
            <a:pPr lvl="0" algn="ctr"/>
            <a:r>
              <a:rPr lang="fa-IR" sz="2800" dirty="0" smtClean="0">
                <a:solidFill>
                  <a:srgbClr val="4BACC6">
                    <a:lumMod val="75000"/>
                  </a:srgbClr>
                </a:solidFill>
                <a:latin typeface="Times New Roman"/>
                <a:ea typeface="Times New Roman"/>
                <a:cs typeface="Titr"/>
              </a:rPr>
              <a:t>حدیث قدسی</a:t>
            </a:r>
            <a:endParaRPr lang="en-US" sz="2800" dirty="0">
              <a:solidFill>
                <a:srgbClr val="4BACC6">
                  <a:lumMod val="75000"/>
                </a:srgbClr>
              </a:solidFill>
              <a:latin typeface="Times New Roman"/>
              <a:ea typeface="Times New Roman"/>
              <a:cs typeface="Titr"/>
            </a:endParaRPr>
          </a:p>
        </p:txBody>
      </p:sp>
      <p:pic>
        <p:nvPicPr>
          <p:cNvPr id="14" name="Picture 6" descr="[تصویر:  YaMahdi.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20098205">
            <a:off x="-759" y="175390"/>
            <a:ext cx="1700194" cy="11288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0403187"/>
      </p:ext>
    </p:extLst>
  </p:cSld>
  <p:clrMapOvr>
    <a:masterClrMapping/>
  </p:clrMapOvr>
  <p:transition spd="slow">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8" name="2 Subtítulo"/>
          <p:cNvSpPr txBox="1">
            <a:spLocks/>
          </p:cNvSpPr>
          <p:nvPr/>
        </p:nvSpPr>
        <p:spPr bwMode="auto">
          <a:xfrm>
            <a:off x="250825" y="6234118"/>
            <a:ext cx="2017713" cy="46355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defRPr/>
            </a:pPr>
            <a:endParaRPr lang="es-ES" sz="2000" dirty="0">
              <a:solidFill>
                <a:prstClr val="white">
                  <a:lumMod val="75000"/>
                </a:prstClr>
              </a:solidFill>
            </a:endParaRPr>
          </a:p>
        </p:txBody>
      </p:sp>
      <p:pic>
        <p:nvPicPr>
          <p:cNvPr id="3082" name="44 Imagen">
            <a:hlinkClick r:id="" action="ppaction://hlinkshowjump?jump=nextslide"/>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494687" y="6329362"/>
            <a:ext cx="363538"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45 Imagen">
            <a:hlinkClick r:id="" action="ppaction://hlinkshowjump?jump=previousslide"/>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001000" y="6324600"/>
            <a:ext cx="363538"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6" name="Imagen 5" descr="C:\Users\Design\Documents\Edu\Product Launch\shadow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92586" y="6019800"/>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67 Recortar rectángulo de esquina del mismo lado"/>
          <p:cNvSpPr/>
          <p:nvPr/>
        </p:nvSpPr>
        <p:spPr>
          <a:xfrm>
            <a:off x="8316913" y="-1588"/>
            <a:ext cx="541312" cy="534988"/>
          </a:xfrm>
          <a:prstGeom prst="snip2SameRect">
            <a:avLst/>
          </a:prstGeom>
          <a:gradFill>
            <a:gsLst>
              <a:gs pos="0">
                <a:srgbClr val="C00000"/>
              </a:gs>
              <a:gs pos="80000">
                <a:srgbClr val="70201E"/>
              </a:gs>
              <a:gs pos="100000">
                <a:schemeClr val="accent2">
                  <a:shade val="94000"/>
                  <a:satMod val="135000"/>
                </a:schemeClr>
              </a:gs>
            </a:gsLst>
          </a:gra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es-HN" b="1" dirty="0">
                <a:solidFill>
                  <a:prstClr val="white"/>
                </a:solidFill>
              </a:rPr>
              <a:t>2</a:t>
            </a:r>
            <a:endParaRPr lang="es-ES" b="1" dirty="0">
              <a:solidFill>
                <a:prstClr val="white"/>
              </a:solidFill>
            </a:endParaRPr>
          </a:p>
        </p:txBody>
      </p:sp>
      <p:pic>
        <p:nvPicPr>
          <p:cNvPr id="20" name="Imagen 5" descr="C:\Users\Design\Documents\Edu\Product Launch\shadow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6012565"/>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28600" y="6180730"/>
            <a:ext cx="1676400" cy="646331"/>
          </a:xfrm>
          <a:prstGeom prst="rect">
            <a:avLst/>
          </a:prstGeom>
          <a:noFill/>
        </p:spPr>
        <p:txBody>
          <a:bodyPr wrap="square" rtlCol="0">
            <a:spAutoFit/>
          </a:bodyPr>
          <a:lstStyle/>
          <a:p>
            <a:r>
              <a:rPr lang="fa-IR" sz="3600" dirty="0">
                <a:solidFill>
                  <a:prstClr val="white">
                    <a:lumMod val="65000"/>
                  </a:prstClr>
                </a:solidFill>
                <a:cs typeface="B Yekan" pitchFamily="2" charset="-78"/>
              </a:rPr>
              <a:t>نماز شب</a:t>
            </a:r>
            <a:endParaRPr lang="en-US" sz="3600" dirty="0">
              <a:solidFill>
                <a:prstClr val="white">
                  <a:lumMod val="65000"/>
                </a:prstClr>
              </a:solidFill>
              <a:cs typeface="B Yekan" pitchFamily="2" charset="-78"/>
            </a:endParaRPr>
          </a:p>
        </p:txBody>
      </p:sp>
      <p:sp>
        <p:nvSpPr>
          <p:cNvPr id="3" name="Rectangle 2"/>
          <p:cNvSpPr/>
          <p:nvPr/>
        </p:nvSpPr>
        <p:spPr>
          <a:xfrm>
            <a:off x="914400" y="1630816"/>
            <a:ext cx="7268369" cy="2640723"/>
          </a:xfrm>
          <a:prstGeom prst="rect">
            <a:avLst/>
          </a:prstGeom>
        </p:spPr>
        <p:txBody>
          <a:bodyPr wrap="square">
            <a:spAutoFit/>
          </a:bodyPr>
          <a:lstStyle/>
          <a:p>
            <a:pPr algn="r" rtl="1">
              <a:lnSpc>
                <a:spcPct val="115000"/>
              </a:lnSpc>
              <a:spcAft>
                <a:spcPts val="1000"/>
              </a:spcAft>
            </a:pPr>
            <a:r>
              <a:rPr lang="ar-SA" dirty="0">
                <a:latin typeface="Times New Roman"/>
                <a:ea typeface="Times New Roman"/>
                <a:cs typeface="B Koodak"/>
              </a:rPr>
              <a:t>روايت شده است كه </a:t>
            </a:r>
            <a:r>
              <a:rPr lang="ar-SA" dirty="0">
                <a:solidFill>
                  <a:srgbClr val="FFC000"/>
                </a:solidFill>
                <a:cs typeface="B Yekan" pitchFamily="2" charset="-78"/>
              </a:rPr>
              <a:t>اميرالمؤمنين -عليه السلام- </a:t>
            </a:r>
            <a:r>
              <a:rPr lang="ar-SA" dirty="0">
                <a:latin typeface="Times New Roman"/>
                <a:ea typeface="Times New Roman"/>
                <a:cs typeface="B Koodak"/>
              </a:rPr>
              <a:t>از مقابل مغازه اي قصّابى مى گذشت . قصّاب گفت : اى اميرالمؤمنين ! گوشت خوب ، موجود است .</a:t>
            </a:r>
            <a:br>
              <a:rPr lang="ar-SA" dirty="0">
                <a:latin typeface="Times New Roman"/>
                <a:ea typeface="Times New Roman"/>
                <a:cs typeface="B Koodak"/>
              </a:rPr>
            </a:br>
            <a:r>
              <a:rPr lang="ar-SA" dirty="0">
                <a:latin typeface="Times New Roman"/>
                <a:ea typeface="Times New Roman"/>
                <a:cs typeface="B Koodak"/>
              </a:rPr>
              <a:t>امام عليه </a:t>
            </a:r>
            <a:r>
              <a:rPr lang="ar-SA" dirty="0">
                <a:ea typeface="Times New Roman"/>
                <a:cs typeface="Times New Roman"/>
              </a:rPr>
              <a:t>–</a:t>
            </a:r>
            <a:r>
              <a:rPr lang="ar-SA" dirty="0">
                <a:latin typeface="Times New Roman"/>
                <a:ea typeface="Times New Roman"/>
                <a:cs typeface="B Koodak"/>
              </a:rPr>
              <a:t>السلام- فرمود: پول آن ، موجود نيست .</a:t>
            </a:r>
            <a:br>
              <a:rPr lang="ar-SA" dirty="0">
                <a:latin typeface="Times New Roman"/>
                <a:ea typeface="Times New Roman"/>
                <a:cs typeface="B Koodak"/>
              </a:rPr>
            </a:br>
            <a:r>
              <a:rPr lang="ar-SA" dirty="0">
                <a:latin typeface="Times New Roman"/>
                <a:ea typeface="Times New Roman"/>
                <a:cs typeface="B Koodak"/>
              </a:rPr>
              <a:t>قصّاب گفت : من مهلت مى دهم و صبر مى كنم .</a:t>
            </a:r>
            <a:br>
              <a:rPr lang="ar-SA" dirty="0">
                <a:latin typeface="Times New Roman"/>
                <a:ea typeface="Times New Roman"/>
                <a:cs typeface="B Koodak"/>
              </a:rPr>
            </a:br>
            <a:r>
              <a:rPr lang="ar-SA" dirty="0">
                <a:solidFill>
                  <a:srgbClr val="FFC000"/>
                </a:solidFill>
                <a:cs typeface="B Yekan" pitchFamily="2" charset="-78"/>
              </a:rPr>
              <a:t>امام على -عليه السلام- </a:t>
            </a:r>
            <a:r>
              <a:rPr lang="ar-SA" dirty="0">
                <a:latin typeface="Times New Roman"/>
                <a:ea typeface="Times New Roman"/>
                <a:cs typeface="B Koodak"/>
              </a:rPr>
              <a:t>پاسخ داد: من بر نخوردن گوشت صبر مى كنم . (و افزود:) خداوند متعال پنج چيز را در پنج چيز ديگر قرار داده است : عزّت را در بندگى ، ذلّت را در معصيت ، حكمت را در كم خوردن و خالى بودن شكم ، هيبت و ابهّت را در روى آوردن به نماز شب و ثروتمندى و بى نيازى را در قناعت. </a:t>
            </a:r>
            <a:endParaRPr lang="en-US" sz="1400" dirty="0">
              <a:ea typeface="Calibri"/>
              <a:cs typeface="Arial"/>
            </a:endParaRPr>
          </a:p>
        </p:txBody>
      </p:sp>
      <p:sp>
        <p:nvSpPr>
          <p:cNvPr id="10" name="Rectangle 9"/>
          <p:cNvSpPr/>
          <p:nvPr/>
        </p:nvSpPr>
        <p:spPr>
          <a:xfrm>
            <a:off x="2902925" y="716373"/>
            <a:ext cx="3429000" cy="523220"/>
          </a:xfrm>
          <a:prstGeom prst="rect">
            <a:avLst/>
          </a:prstGeom>
          <a:solidFill>
            <a:srgbClr val="FFC000"/>
          </a:solidFill>
          <a:ln>
            <a:solidFill>
              <a:schemeClr val="tx1"/>
            </a:solidFill>
          </a:ln>
        </p:spPr>
        <p:txBody>
          <a:bodyPr wrap="square">
            <a:spAutoFit/>
          </a:bodyPr>
          <a:lstStyle/>
          <a:p>
            <a:pPr lvl="0" algn="ctr"/>
            <a:r>
              <a:rPr lang="fa-IR" sz="2800" dirty="0" smtClean="0">
                <a:solidFill>
                  <a:srgbClr val="4BACC6">
                    <a:lumMod val="75000"/>
                  </a:srgbClr>
                </a:solidFill>
                <a:latin typeface="Times New Roman"/>
                <a:ea typeface="Times New Roman"/>
                <a:cs typeface="Titr"/>
              </a:rPr>
              <a:t>کلام زیبای امیرالمومنین</a:t>
            </a:r>
            <a:endParaRPr lang="en-US" sz="2800" dirty="0">
              <a:solidFill>
                <a:srgbClr val="4BACC6">
                  <a:lumMod val="75000"/>
                </a:srgbClr>
              </a:solidFill>
              <a:latin typeface="Times New Roman"/>
              <a:ea typeface="Times New Roman"/>
              <a:cs typeface="Titr"/>
            </a:endParaRPr>
          </a:p>
        </p:txBody>
      </p:sp>
      <p:pic>
        <p:nvPicPr>
          <p:cNvPr id="11" name="Picture 6" descr="[تصویر:  YaMahdi.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20098205">
            <a:off x="-759" y="175390"/>
            <a:ext cx="1700194" cy="11288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0403187"/>
      </p:ext>
    </p:extLst>
  </p:cSld>
  <p:clrMapOvr>
    <a:masterClrMapping/>
  </p:clrMapOvr>
  <p:transition spd="slow">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8" name="2 Subtítulo"/>
          <p:cNvSpPr txBox="1">
            <a:spLocks/>
          </p:cNvSpPr>
          <p:nvPr/>
        </p:nvSpPr>
        <p:spPr bwMode="auto">
          <a:xfrm>
            <a:off x="250825" y="6234118"/>
            <a:ext cx="2017713" cy="46355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defRPr/>
            </a:pPr>
            <a:endParaRPr lang="es-ES" sz="2000" dirty="0">
              <a:solidFill>
                <a:prstClr val="white">
                  <a:lumMod val="75000"/>
                </a:prstClr>
              </a:solidFill>
            </a:endParaRPr>
          </a:p>
        </p:txBody>
      </p:sp>
      <p:pic>
        <p:nvPicPr>
          <p:cNvPr id="3082" name="44 Imagen">
            <a:hlinkClick r:id="" action="ppaction://hlinkshowjump?jump=nextslide"/>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494687" y="6329362"/>
            <a:ext cx="363538"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45 Imagen">
            <a:hlinkClick r:id="" action="ppaction://hlinkshowjump?jump=previousslide"/>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001000" y="6324600"/>
            <a:ext cx="363538"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6" name="Imagen 5" descr="C:\Users\Design\Documents\Edu\Product Launch\shadow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92586" y="6019800"/>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67 Recortar rectángulo de esquina del mismo lado"/>
          <p:cNvSpPr/>
          <p:nvPr/>
        </p:nvSpPr>
        <p:spPr>
          <a:xfrm>
            <a:off x="8316913" y="-1588"/>
            <a:ext cx="541312" cy="534988"/>
          </a:xfrm>
          <a:prstGeom prst="snip2SameRect">
            <a:avLst/>
          </a:prstGeom>
          <a:gradFill>
            <a:gsLst>
              <a:gs pos="0">
                <a:srgbClr val="C00000"/>
              </a:gs>
              <a:gs pos="80000">
                <a:srgbClr val="70201E"/>
              </a:gs>
              <a:gs pos="100000">
                <a:schemeClr val="accent2">
                  <a:shade val="94000"/>
                  <a:satMod val="135000"/>
                </a:schemeClr>
              </a:gs>
            </a:gsLst>
          </a:gra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es-HN" b="1" dirty="0">
                <a:solidFill>
                  <a:prstClr val="white"/>
                </a:solidFill>
              </a:rPr>
              <a:t>2</a:t>
            </a:r>
            <a:endParaRPr lang="es-ES" b="1" dirty="0">
              <a:solidFill>
                <a:prstClr val="white"/>
              </a:solidFill>
            </a:endParaRPr>
          </a:p>
        </p:txBody>
      </p:sp>
      <p:pic>
        <p:nvPicPr>
          <p:cNvPr id="20" name="Imagen 5" descr="C:\Users\Design\Documents\Edu\Product Launch\shadow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6012565"/>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28600" y="6180730"/>
            <a:ext cx="1676400" cy="646331"/>
          </a:xfrm>
          <a:prstGeom prst="rect">
            <a:avLst/>
          </a:prstGeom>
          <a:noFill/>
        </p:spPr>
        <p:txBody>
          <a:bodyPr wrap="square" rtlCol="0">
            <a:spAutoFit/>
          </a:bodyPr>
          <a:lstStyle/>
          <a:p>
            <a:r>
              <a:rPr lang="fa-IR" sz="3600" dirty="0">
                <a:solidFill>
                  <a:prstClr val="white">
                    <a:lumMod val="65000"/>
                  </a:prstClr>
                </a:solidFill>
                <a:cs typeface="B Yekan" pitchFamily="2" charset="-78"/>
              </a:rPr>
              <a:t>نماز شب</a:t>
            </a:r>
            <a:endParaRPr lang="en-US" sz="3600" dirty="0">
              <a:solidFill>
                <a:prstClr val="white">
                  <a:lumMod val="65000"/>
                </a:prstClr>
              </a:solidFill>
              <a:cs typeface="B Yekan" pitchFamily="2" charset="-78"/>
            </a:endParaRPr>
          </a:p>
        </p:txBody>
      </p:sp>
      <p:sp>
        <p:nvSpPr>
          <p:cNvPr id="10" name="Rectangle 9"/>
          <p:cNvSpPr/>
          <p:nvPr/>
        </p:nvSpPr>
        <p:spPr>
          <a:xfrm>
            <a:off x="827315" y="1725969"/>
            <a:ext cx="7478712" cy="2959272"/>
          </a:xfrm>
          <a:prstGeom prst="rect">
            <a:avLst/>
          </a:prstGeom>
        </p:spPr>
        <p:txBody>
          <a:bodyPr wrap="square">
            <a:spAutoFit/>
          </a:bodyPr>
          <a:lstStyle/>
          <a:p>
            <a:pPr algn="r" rtl="1">
              <a:lnSpc>
                <a:spcPct val="115000"/>
              </a:lnSpc>
            </a:pPr>
            <a:r>
              <a:rPr lang="ar-SA" dirty="0" smtClean="0">
                <a:latin typeface="Times New Roman"/>
                <a:ea typeface="Times New Roman"/>
                <a:cs typeface="B Koodak"/>
              </a:rPr>
              <a:t>رسول </a:t>
            </a:r>
            <a:r>
              <a:rPr lang="ar-SA" dirty="0">
                <a:latin typeface="Times New Roman"/>
                <a:ea typeface="Times New Roman"/>
                <a:cs typeface="B Koodak"/>
              </a:rPr>
              <a:t>خدا(ص) در خطبه‌اي پس از سفارشي اكيد به نماز و اثر مداومت آن در پاك شدن از گناهان، فرمود: "اي مردم هيچ بنده‌اي نيست جز آنكه ريسماني چند بر [اعضاي] او گره خورده، پس چون ثلثي از شب گذشت فرشته‌اي نزد وي مي‌آيد و مي‌گويد: برخيز خدا را ياد كن كه صبح نزديك شده است. اگر حركت كرده برخيزد و خدا را ياد كند يك گره از گره‌هاي او باز مي‌شود و اگر به پا خيزد و وضو بگيرد و به نماز بايستد همه گره‌ها گشوه مي‌شود تا اينكه با چشمي شاد و روشن وارد صبح شود". معلوم مي‌شود گره‌هاي روز را نماز شب باز مي‌كند. امام حسن عسكري (عليه‌السلام) مي‌فرمايد: "إن الوصول إلي الله سفر لا يُدرك إلا بامتطاء الليل، من لم يحسن أن يمنع لم يحسن أن يعطى" سير الي الله و وصول به خداي سبحان سفري است كه مركوب راهوار آن، شب زنده‌داري است، براي كسي كه مشتاق لقاي حق است بهترين وسيله، شب زنده‌داري است. </a:t>
            </a:r>
            <a:endParaRPr lang="en-US" dirty="0">
              <a:latin typeface="Times New Roman"/>
              <a:ea typeface="Times New Roman"/>
              <a:cs typeface="B Koodak"/>
            </a:endParaRPr>
          </a:p>
        </p:txBody>
      </p:sp>
      <p:sp>
        <p:nvSpPr>
          <p:cNvPr id="12" name="Rectangle 11"/>
          <p:cNvSpPr/>
          <p:nvPr/>
        </p:nvSpPr>
        <p:spPr>
          <a:xfrm>
            <a:off x="1362712" y="740439"/>
            <a:ext cx="6407918" cy="587853"/>
          </a:xfrm>
          <a:prstGeom prst="rect">
            <a:avLst/>
          </a:prstGeom>
          <a:solidFill>
            <a:srgbClr val="FFC000"/>
          </a:solidFill>
          <a:ln>
            <a:solidFill>
              <a:schemeClr val="tx1"/>
            </a:solidFill>
          </a:ln>
        </p:spPr>
        <p:txBody>
          <a:bodyPr wrap="square">
            <a:spAutoFit/>
          </a:bodyPr>
          <a:lstStyle/>
          <a:p>
            <a:pPr lvl="0" algn="r" rtl="1">
              <a:lnSpc>
                <a:spcPct val="115000"/>
              </a:lnSpc>
              <a:spcAft>
                <a:spcPts val="1000"/>
              </a:spcAft>
            </a:pPr>
            <a:r>
              <a:rPr lang="ar-SA" sz="2800" dirty="0">
                <a:solidFill>
                  <a:srgbClr val="4BACC6">
                    <a:lumMod val="75000"/>
                  </a:srgbClr>
                </a:solidFill>
                <a:latin typeface="Times New Roman"/>
                <a:ea typeface="Times New Roman"/>
                <a:cs typeface="Titr"/>
              </a:rPr>
              <a:t>حکمت نماز شب آیت الله العظمی جوادی آملی </a:t>
            </a:r>
            <a:endParaRPr lang="en-US" sz="2800" dirty="0">
              <a:solidFill>
                <a:srgbClr val="4BACC6">
                  <a:lumMod val="75000"/>
                </a:srgbClr>
              </a:solidFill>
              <a:latin typeface="Times New Roman"/>
              <a:ea typeface="Times New Roman"/>
              <a:cs typeface="Titr"/>
            </a:endParaRPr>
          </a:p>
        </p:txBody>
      </p:sp>
      <p:pic>
        <p:nvPicPr>
          <p:cNvPr id="11" name="Picture 6" descr="[تصویر:  YaMahdi.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20098205">
            <a:off x="-759" y="175390"/>
            <a:ext cx="1700194" cy="11288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4211638"/>
      </p:ext>
    </p:extLst>
  </p:cSld>
  <p:clrMapOvr>
    <a:masterClrMapping/>
  </p:clrMapOvr>
  <p:transition spd="slow">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8" name="2 Subtítulo"/>
          <p:cNvSpPr txBox="1">
            <a:spLocks/>
          </p:cNvSpPr>
          <p:nvPr/>
        </p:nvSpPr>
        <p:spPr bwMode="auto">
          <a:xfrm>
            <a:off x="250825" y="6234118"/>
            <a:ext cx="2017713" cy="46355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defRPr/>
            </a:pPr>
            <a:endParaRPr lang="es-ES" sz="2000" dirty="0">
              <a:solidFill>
                <a:prstClr val="white">
                  <a:lumMod val="75000"/>
                </a:prstClr>
              </a:solidFill>
            </a:endParaRPr>
          </a:p>
        </p:txBody>
      </p:sp>
      <p:pic>
        <p:nvPicPr>
          <p:cNvPr id="3082" name="44 Imagen">
            <a:hlinkClick r:id="" action="ppaction://hlinkshowjump?jump=nextslide"/>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494687" y="6329362"/>
            <a:ext cx="363538"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45 Imagen">
            <a:hlinkClick r:id="" action="ppaction://hlinkshowjump?jump=previousslide"/>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001000" y="6324600"/>
            <a:ext cx="363538"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6" name="Imagen 5" descr="C:\Users\Design\Documents\Edu\Product Launch\shadow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92586" y="6019800"/>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67 Recortar rectángulo de esquina del mismo lado"/>
          <p:cNvSpPr/>
          <p:nvPr/>
        </p:nvSpPr>
        <p:spPr>
          <a:xfrm>
            <a:off x="8316913" y="-1588"/>
            <a:ext cx="541312" cy="534988"/>
          </a:xfrm>
          <a:prstGeom prst="snip2SameRect">
            <a:avLst/>
          </a:prstGeom>
          <a:gradFill>
            <a:gsLst>
              <a:gs pos="0">
                <a:srgbClr val="C00000"/>
              </a:gs>
              <a:gs pos="80000">
                <a:srgbClr val="70201E"/>
              </a:gs>
              <a:gs pos="100000">
                <a:schemeClr val="accent2">
                  <a:shade val="94000"/>
                  <a:satMod val="135000"/>
                </a:schemeClr>
              </a:gs>
            </a:gsLst>
          </a:gra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es-HN" b="1" dirty="0">
                <a:solidFill>
                  <a:prstClr val="white"/>
                </a:solidFill>
              </a:rPr>
              <a:t>2</a:t>
            </a:r>
            <a:endParaRPr lang="es-ES" b="1" dirty="0">
              <a:solidFill>
                <a:prstClr val="white"/>
              </a:solidFill>
            </a:endParaRPr>
          </a:p>
        </p:txBody>
      </p:sp>
      <p:pic>
        <p:nvPicPr>
          <p:cNvPr id="20" name="Imagen 5" descr="C:\Users\Design\Documents\Edu\Product Launch\shadow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6012565"/>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28600" y="6180730"/>
            <a:ext cx="1676400" cy="646331"/>
          </a:xfrm>
          <a:prstGeom prst="rect">
            <a:avLst/>
          </a:prstGeom>
          <a:noFill/>
        </p:spPr>
        <p:txBody>
          <a:bodyPr wrap="square" rtlCol="0">
            <a:spAutoFit/>
          </a:bodyPr>
          <a:lstStyle/>
          <a:p>
            <a:r>
              <a:rPr lang="fa-IR" sz="3600" dirty="0">
                <a:solidFill>
                  <a:prstClr val="white">
                    <a:lumMod val="65000"/>
                  </a:prstClr>
                </a:solidFill>
                <a:cs typeface="B Yekan" pitchFamily="2" charset="-78"/>
              </a:rPr>
              <a:t>نماز شب</a:t>
            </a:r>
            <a:endParaRPr lang="en-US" sz="3600" dirty="0">
              <a:solidFill>
                <a:prstClr val="white">
                  <a:lumMod val="65000"/>
                </a:prstClr>
              </a:solidFill>
              <a:cs typeface="B Yekan" pitchFamily="2" charset="-78"/>
            </a:endParaRPr>
          </a:p>
        </p:txBody>
      </p:sp>
      <p:sp>
        <p:nvSpPr>
          <p:cNvPr id="4" name="Rectangle 3"/>
          <p:cNvSpPr/>
          <p:nvPr/>
        </p:nvSpPr>
        <p:spPr>
          <a:xfrm>
            <a:off x="1066800" y="1949364"/>
            <a:ext cx="6703830" cy="2003625"/>
          </a:xfrm>
          <a:prstGeom prst="rect">
            <a:avLst/>
          </a:prstGeom>
        </p:spPr>
        <p:txBody>
          <a:bodyPr wrap="square">
            <a:spAutoFit/>
          </a:bodyPr>
          <a:lstStyle/>
          <a:p>
            <a:pPr lvl="0" algn="r" rtl="1">
              <a:lnSpc>
                <a:spcPct val="115000"/>
              </a:lnSpc>
            </a:pPr>
            <a:r>
              <a:rPr lang="ar-SA" dirty="0">
                <a:solidFill>
                  <a:prstClr val="black"/>
                </a:solidFill>
                <a:latin typeface="Times New Roman"/>
                <a:ea typeface="Times New Roman"/>
                <a:cs typeface="B Koodak"/>
              </a:rPr>
              <a:t>همين بيان را به شكل ديگري امام صادق (عليه‌السلام) از اميرالمؤمنين (سلام‌اللهعليه) نقل فرموده كه: "نبّهْ بالتفكر قلْبك، وجافِ عن النوم جَنْبك، واتق الله ربّك" با تفكر دلت را بيدار و آگاه كن و شب هنگام براي نماز شب برخيز و از خداي خويش بهراس. تفكر، دل را بيدار مي‌كند چون گاهي خواب بر دل عارض مي‌شود و انسان چيزي را درك نمي‌كند. علي (عليه‌السلام) مي‌فرمايد: به خدا پناه مي‌بريم از اين كه عقل بيارمد "نعوذ بالله من سبات العقل". </a:t>
            </a:r>
            <a:r>
              <a:rPr lang="ar-SA" sz="1600" dirty="0">
                <a:solidFill>
                  <a:srgbClr val="FFC000"/>
                </a:solidFill>
                <a:latin typeface="Times New Roman"/>
                <a:ea typeface="Times New Roman"/>
                <a:cs typeface="B Koodak"/>
              </a:rPr>
              <a:t>(برگرفته از كتاب حكمت عبادات، آية الله جوادي آملي) </a:t>
            </a:r>
            <a:endParaRPr lang="en-US" sz="1600" dirty="0">
              <a:solidFill>
                <a:srgbClr val="FFC000"/>
              </a:solidFill>
              <a:latin typeface="Times New Roman"/>
              <a:ea typeface="Times New Roman"/>
              <a:cs typeface="B Koodak"/>
            </a:endParaRPr>
          </a:p>
        </p:txBody>
      </p:sp>
      <p:sp>
        <p:nvSpPr>
          <p:cNvPr id="12" name="Rectangle 11"/>
          <p:cNvSpPr/>
          <p:nvPr/>
        </p:nvSpPr>
        <p:spPr>
          <a:xfrm>
            <a:off x="1362712" y="740439"/>
            <a:ext cx="6407918" cy="587853"/>
          </a:xfrm>
          <a:prstGeom prst="rect">
            <a:avLst/>
          </a:prstGeom>
          <a:solidFill>
            <a:srgbClr val="FFC000"/>
          </a:solidFill>
          <a:ln>
            <a:solidFill>
              <a:schemeClr val="tx1"/>
            </a:solidFill>
          </a:ln>
        </p:spPr>
        <p:txBody>
          <a:bodyPr wrap="square">
            <a:spAutoFit/>
          </a:bodyPr>
          <a:lstStyle/>
          <a:p>
            <a:pPr lvl="0" algn="r" rtl="1">
              <a:lnSpc>
                <a:spcPct val="115000"/>
              </a:lnSpc>
              <a:spcAft>
                <a:spcPts val="1000"/>
              </a:spcAft>
            </a:pPr>
            <a:r>
              <a:rPr lang="ar-SA" sz="2800" dirty="0">
                <a:solidFill>
                  <a:srgbClr val="4BACC6">
                    <a:lumMod val="75000"/>
                  </a:srgbClr>
                </a:solidFill>
                <a:latin typeface="Times New Roman"/>
                <a:ea typeface="Times New Roman"/>
                <a:cs typeface="Titr"/>
              </a:rPr>
              <a:t>حکمت نماز شب آیت الله العظمی جوادی آملی </a:t>
            </a:r>
            <a:endParaRPr lang="en-US" sz="2800" dirty="0">
              <a:solidFill>
                <a:srgbClr val="4BACC6">
                  <a:lumMod val="75000"/>
                </a:srgbClr>
              </a:solidFill>
              <a:latin typeface="Times New Roman"/>
              <a:ea typeface="Times New Roman"/>
              <a:cs typeface="Titr"/>
            </a:endParaRPr>
          </a:p>
        </p:txBody>
      </p:sp>
      <p:pic>
        <p:nvPicPr>
          <p:cNvPr id="11" name="Picture 6" descr="[تصویر:  YaMahdi.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20098205">
            <a:off x="-759" y="175390"/>
            <a:ext cx="1700194" cy="11288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4211638"/>
      </p:ext>
    </p:extLst>
  </p:cSld>
  <p:clrMapOvr>
    <a:masterClrMapping/>
  </p:clrMapOvr>
  <p:transition spd="slow">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8" name="2 Subtítulo"/>
          <p:cNvSpPr txBox="1">
            <a:spLocks/>
          </p:cNvSpPr>
          <p:nvPr/>
        </p:nvSpPr>
        <p:spPr bwMode="auto">
          <a:xfrm>
            <a:off x="250825" y="6234118"/>
            <a:ext cx="2017713" cy="46355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defRPr/>
            </a:pPr>
            <a:endParaRPr lang="es-ES" sz="2000" dirty="0">
              <a:solidFill>
                <a:prstClr val="white">
                  <a:lumMod val="75000"/>
                </a:prstClr>
              </a:solidFill>
            </a:endParaRPr>
          </a:p>
        </p:txBody>
      </p:sp>
      <p:pic>
        <p:nvPicPr>
          <p:cNvPr id="3082" name="44 Imagen">
            <a:hlinkClick r:id="" action="ppaction://hlinkshowjump?jump=nextslide"/>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494687" y="6329362"/>
            <a:ext cx="363538"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45 Imagen">
            <a:hlinkClick r:id="" action="ppaction://hlinkshowjump?jump=previousslide"/>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001000" y="6324600"/>
            <a:ext cx="363538"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6" name="Imagen 5" descr="C:\Users\Design\Documents\Edu\Product Launch\shadow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92586" y="6019800"/>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67 Recortar rectángulo de esquina del mismo lado"/>
          <p:cNvSpPr/>
          <p:nvPr/>
        </p:nvSpPr>
        <p:spPr>
          <a:xfrm>
            <a:off x="8316913" y="-1588"/>
            <a:ext cx="541312" cy="534988"/>
          </a:xfrm>
          <a:prstGeom prst="snip2SameRect">
            <a:avLst/>
          </a:prstGeom>
          <a:gradFill>
            <a:gsLst>
              <a:gs pos="0">
                <a:srgbClr val="C00000"/>
              </a:gs>
              <a:gs pos="80000">
                <a:srgbClr val="70201E"/>
              </a:gs>
              <a:gs pos="100000">
                <a:schemeClr val="accent2">
                  <a:shade val="94000"/>
                  <a:satMod val="135000"/>
                </a:schemeClr>
              </a:gs>
            </a:gsLst>
          </a:gra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es-HN" b="1" dirty="0">
                <a:solidFill>
                  <a:prstClr val="white"/>
                </a:solidFill>
              </a:rPr>
              <a:t>2</a:t>
            </a:r>
            <a:endParaRPr lang="es-ES" b="1" dirty="0">
              <a:solidFill>
                <a:prstClr val="white"/>
              </a:solidFill>
            </a:endParaRPr>
          </a:p>
        </p:txBody>
      </p:sp>
      <p:pic>
        <p:nvPicPr>
          <p:cNvPr id="20" name="Imagen 5" descr="C:\Users\Design\Documents\Edu\Product Launch\shadow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6012565"/>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28600" y="6180730"/>
            <a:ext cx="1676400" cy="646331"/>
          </a:xfrm>
          <a:prstGeom prst="rect">
            <a:avLst/>
          </a:prstGeom>
          <a:noFill/>
        </p:spPr>
        <p:txBody>
          <a:bodyPr wrap="square" rtlCol="0">
            <a:spAutoFit/>
          </a:bodyPr>
          <a:lstStyle/>
          <a:p>
            <a:r>
              <a:rPr lang="fa-IR" sz="3600" dirty="0">
                <a:solidFill>
                  <a:prstClr val="white">
                    <a:lumMod val="65000"/>
                  </a:prstClr>
                </a:solidFill>
                <a:cs typeface="B Yekan" pitchFamily="2" charset="-78"/>
              </a:rPr>
              <a:t>نماز شب</a:t>
            </a:r>
            <a:endParaRPr lang="en-US" sz="3600" dirty="0">
              <a:solidFill>
                <a:prstClr val="white">
                  <a:lumMod val="65000"/>
                </a:prstClr>
              </a:solidFill>
              <a:cs typeface="B Yekan" pitchFamily="2" charset="-78"/>
            </a:endParaRPr>
          </a:p>
        </p:txBody>
      </p:sp>
      <p:sp>
        <p:nvSpPr>
          <p:cNvPr id="3" name="Rectangle 2"/>
          <p:cNvSpPr/>
          <p:nvPr/>
        </p:nvSpPr>
        <p:spPr>
          <a:xfrm>
            <a:off x="1066800" y="1425855"/>
            <a:ext cx="6934199" cy="2169825"/>
          </a:xfrm>
          <a:prstGeom prst="rect">
            <a:avLst/>
          </a:prstGeom>
        </p:spPr>
        <p:txBody>
          <a:bodyPr wrap="square">
            <a:spAutoFit/>
          </a:bodyPr>
          <a:lstStyle/>
          <a:p>
            <a:pPr algn="r" rtl="1">
              <a:lnSpc>
                <a:spcPct val="150000"/>
              </a:lnSpc>
            </a:pPr>
            <a:r>
              <a:rPr lang="ar-SA" sz="1600" dirty="0">
                <a:solidFill>
                  <a:srgbClr val="FFC000"/>
                </a:solidFill>
                <a:latin typeface="Times New Roman"/>
                <a:ea typeface="Times New Roman"/>
                <a:cs typeface="B Koodak"/>
              </a:rPr>
              <a:t>از </a:t>
            </a:r>
            <a:r>
              <a:rPr lang="ar-SA" sz="1600" dirty="0">
                <a:solidFill>
                  <a:srgbClr val="FFC000"/>
                </a:solidFill>
                <a:latin typeface="Times New Roman"/>
                <a:ea typeface="Times New Roman"/>
                <a:cs typeface="B Koodak"/>
              </a:rPr>
              <a:t>حضرت صادق(ع) </a:t>
            </a:r>
            <a:r>
              <a:rPr lang="ar-SA" dirty="0">
                <a:solidFill>
                  <a:prstClr val="black"/>
                </a:solidFill>
                <a:latin typeface="Times New Roman"/>
                <a:ea typeface="Times New Roman"/>
                <a:cs typeface="B Koodak"/>
              </a:rPr>
              <a:t>منقول است که از جدّش روایت نموده که هرکس می‌خواهد برخیزد برای نماز شب موقع خواب بگوید:</a:t>
            </a:r>
            <a:endParaRPr lang="en-US" dirty="0">
              <a:solidFill>
                <a:prstClr val="black"/>
              </a:solidFill>
              <a:latin typeface="Times New Roman"/>
              <a:ea typeface="Times New Roman"/>
              <a:cs typeface="B Koodak"/>
            </a:endParaRPr>
          </a:p>
          <a:p>
            <a:pPr algn="r" rtl="1">
              <a:lnSpc>
                <a:spcPct val="150000"/>
              </a:lnSpc>
            </a:pPr>
            <a:r>
              <a:rPr lang="ar-SA" dirty="0">
                <a:solidFill>
                  <a:prstClr val="black"/>
                </a:solidFill>
                <a:latin typeface="Times New Roman"/>
                <a:ea typeface="Times New Roman"/>
                <a:cs typeface="B Koodak"/>
              </a:rPr>
              <a:t>اَللّهُمَّ لا تُؤْمِنی مَکْرَکَ وَ لا تُنْسِنی ذِکْرَکَ وَ لا تَجْعَلْنی مَعَ الْغافِلینَ اَقُو ساعَهَ کذا و کذا.</a:t>
            </a:r>
            <a:endParaRPr lang="en-US" dirty="0">
              <a:solidFill>
                <a:prstClr val="black"/>
              </a:solidFill>
              <a:latin typeface="Times New Roman"/>
              <a:ea typeface="Times New Roman"/>
              <a:cs typeface="B Koodak"/>
            </a:endParaRPr>
          </a:p>
          <a:p>
            <a:pPr algn="r" rtl="1">
              <a:lnSpc>
                <a:spcPct val="150000"/>
              </a:lnSpc>
            </a:pPr>
            <a:r>
              <a:rPr lang="ar-SA" dirty="0">
                <a:solidFill>
                  <a:prstClr val="black"/>
                </a:solidFill>
                <a:latin typeface="Times New Roman"/>
                <a:ea typeface="Times New Roman"/>
                <a:cs typeface="B Koodak"/>
              </a:rPr>
              <a:t>و به جای کذا و کذا ساعت بیدارشدن را بگوید. ملکی را خدا موکل گرداند که او را بیدار نماید. </a:t>
            </a:r>
            <a:endParaRPr lang="en-US" dirty="0">
              <a:solidFill>
                <a:prstClr val="black"/>
              </a:solidFill>
              <a:latin typeface="Times New Roman"/>
              <a:ea typeface="Times New Roman"/>
              <a:cs typeface="B Koodak"/>
            </a:endParaRPr>
          </a:p>
        </p:txBody>
      </p:sp>
      <p:sp>
        <p:nvSpPr>
          <p:cNvPr id="11" name="Rectangle 10"/>
          <p:cNvSpPr/>
          <p:nvPr/>
        </p:nvSpPr>
        <p:spPr>
          <a:xfrm>
            <a:off x="2141413" y="685800"/>
            <a:ext cx="4874236" cy="738664"/>
          </a:xfrm>
          <a:prstGeom prst="rect">
            <a:avLst/>
          </a:prstGeom>
          <a:solidFill>
            <a:srgbClr val="FFC000"/>
          </a:solidFill>
          <a:ln>
            <a:solidFill>
              <a:schemeClr val="tx1"/>
            </a:solidFill>
          </a:ln>
        </p:spPr>
        <p:txBody>
          <a:bodyPr wrap="square">
            <a:spAutoFit/>
          </a:bodyPr>
          <a:lstStyle/>
          <a:p>
            <a:pPr lvl="0" algn="r" rtl="1">
              <a:lnSpc>
                <a:spcPct val="150000"/>
              </a:lnSpc>
            </a:pPr>
            <a:r>
              <a:rPr lang="ar-SA" sz="2800" dirty="0">
                <a:solidFill>
                  <a:srgbClr val="4BACC6">
                    <a:lumMod val="75000"/>
                  </a:srgbClr>
                </a:solidFill>
                <a:latin typeface="Times New Roman"/>
                <a:ea typeface="Times New Roman"/>
                <a:cs typeface="Titr"/>
              </a:rPr>
              <a:t>دعا به جهت بیدارشدن برای نماز شب</a:t>
            </a:r>
            <a:endParaRPr lang="en-US" sz="2800" dirty="0">
              <a:solidFill>
                <a:srgbClr val="4BACC6">
                  <a:lumMod val="75000"/>
                </a:srgbClr>
              </a:solidFill>
              <a:latin typeface="Times New Roman"/>
              <a:ea typeface="Times New Roman"/>
              <a:cs typeface="Titr"/>
            </a:endParaRPr>
          </a:p>
        </p:txBody>
      </p:sp>
      <p:pic>
        <p:nvPicPr>
          <p:cNvPr id="12" name="Picture 6" descr="[تصویر:  YaMahdi.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20098205">
            <a:off x="-759" y="175390"/>
            <a:ext cx="1700194" cy="11288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4211638"/>
      </p:ext>
    </p:extLst>
  </p:cSld>
  <p:clrMapOvr>
    <a:masterClrMapping/>
  </p:clrMapOvr>
  <p:transition spd="slow">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8" name="2 Subtítulo"/>
          <p:cNvSpPr txBox="1">
            <a:spLocks/>
          </p:cNvSpPr>
          <p:nvPr/>
        </p:nvSpPr>
        <p:spPr bwMode="auto">
          <a:xfrm>
            <a:off x="250825" y="6234118"/>
            <a:ext cx="2017713" cy="46355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defRPr/>
            </a:pPr>
            <a:endParaRPr lang="es-ES" sz="2000" dirty="0">
              <a:solidFill>
                <a:prstClr val="white">
                  <a:lumMod val="75000"/>
                </a:prstClr>
              </a:solidFill>
            </a:endParaRPr>
          </a:p>
        </p:txBody>
      </p:sp>
      <p:pic>
        <p:nvPicPr>
          <p:cNvPr id="3082" name="44 Imagen">
            <a:hlinkClick r:id="" action="ppaction://hlinkshowjump?jump=nextslide"/>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494687" y="6329362"/>
            <a:ext cx="363538"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45 Imagen">
            <a:hlinkClick r:id="" action="ppaction://hlinkshowjump?jump=previousslide"/>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001000" y="6324600"/>
            <a:ext cx="363538"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6" name="Imagen 5" descr="C:\Users\Design\Documents\Edu\Product Launch\shadow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92586" y="6019800"/>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67 Recortar rectángulo de esquina del mismo lado"/>
          <p:cNvSpPr/>
          <p:nvPr/>
        </p:nvSpPr>
        <p:spPr>
          <a:xfrm>
            <a:off x="8316913" y="-1588"/>
            <a:ext cx="541312" cy="534988"/>
          </a:xfrm>
          <a:prstGeom prst="snip2SameRect">
            <a:avLst/>
          </a:prstGeom>
          <a:gradFill>
            <a:gsLst>
              <a:gs pos="0">
                <a:srgbClr val="C00000"/>
              </a:gs>
              <a:gs pos="80000">
                <a:srgbClr val="70201E"/>
              </a:gs>
              <a:gs pos="100000">
                <a:schemeClr val="accent2">
                  <a:shade val="94000"/>
                  <a:satMod val="135000"/>
                </a:schemeClr>
              </a:gs>
            </a:gsLst>
          </a:gra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es-HN" b="1" dirty="0">
                <a:solidFill>
                  <a:prstClr val="white"/>
                </a:solidFill>
              </a:rPr>
              <a:t>2</a:t>
            </a:r>
            <a:endParaRPr lang="es-ES" b="1" dirty="0">
              <a:solidFill>
                <a:prstClr val="white"/>
              </a:solidFill>
            </a:endParaRPr>
          </a:p>
        </p:txBody>
      </p:sp>
      <p:pic>
        <p:nvPicPr>
          <p:cNvPr id="20" name="Imagen 5" descr="C:\Users\Design\Documents\Edu\Product Launch\shadow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6012565"/>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28600" y="6180730"/>
            <a:ext cx="1676400" cy="646331"/>
          </a:xfrm>
          <a:prstGeom prst="rect">
            <a:avLst/>
          </a:prstGeom>
          <a:noFill/>
        </p:spPr>
        <p:txBody>
          <a:bodyPr wrap="square" rtlCol="0">
            <a:spAutoFit/>
          </a:bodyPr>
          <a:lstStyle/>
          <a:p>
            <a:r>
              <a:rPr lang="fa-IR" sz="3600" dirty="0">
                <a:solidFill>
                  <a:prstClr val="white">
                    <a:lumMod val="65000"/>
                  </a:prstClr>
                </a:solidFill>
                <a:cs typeface="B Yekan" pitchFamily="2" charset="-78"/>
              </a:rPr>
              <a:t>نماز شب</a:t>
            </a:r>
            <a:endParaRPr lang="en-US" sz="3600" dirty="0">
              <a:solidFill>
                <a:prstClr val="white">
                  <a:lumMod val="65000"/>
                </a:prstClr>
              </a:solidFill>
              <a:cs typeface="B Yekan" pitchFamily="2" charset="-78"/>
            </a:endParaRPr>
          </a:p>
        </p:txBody>
      </p:sp>
      <p:sp>
        <p:nvSpPr>
          <p:cNvPr id="3" name="TextBox 2"/>
          <p:cNvSpPr txBox="1"/>
          <p:nvPr/>
        </p:nvSpPr>
        <p:spPr>
          <a:xfrm>
            <a:off x="1752600" y="1143000"/>
            <a:ext cx="6115025" cy="3770263"/>
          </a:xfrm>
          <a:prstGeom prst="rect">
            <a:avLst/>
          </a:prstGeom>
          <a:noFill/>
        </p:spPr>
        <p:txBody>
          <a:bodyPr wrap="square" rtlCol="0">
            <a:spAutoFit/>
          </a:bodyPr>
          <a:lstStyle/>
          <a:p>
            <a:r>
              <a:rPr lang="fa-IR" sz="23900" dirty="0">
                <a:solidFill>
                  <a:schemeClr val="accent3">
                    <a:lumMod val="50000"/>
                  </a:schemeClr>
                </a:solidFill>
                <a:latin typeface="Times New Roman"/>
                <a:ea typeface="Times New Roman"/>
                <a:cs typeface="B Koodak"/>
              </a:rPr>
              <a:t>پ</a:t>
            </a:r>
            <a:r>
              <a:rPr lang="fa-IR" sz="23900" dirty="0">
                <a:solidFill>
                  <a:schemeClr val="accent2">
                    <a:lumMod val="60000"/>
                    <a:lumOff val="40000"/>
                  </a:schemeClr>
                </a:solidFill>
                <a:latin typeface="Times New Roman"/>
                <a:ea typeface="Times New Roman"/>
                <a:cs typeface="B Koodak"/>
              </a:rPr>
              <a:t>ا</a:t>
            </a:r>
            <a:r>
              <a:rPr lang="fa-IR" sz="23900" dirty="0">
                <a:solidFill>
                  <a:schemeClr val="accent3">
                    <a:lumMod val="50000"/>
                  </a:schemeClr>
                </a:solidFill>
                <a:latin typeface="Times New Roman"/>
                <a:ea typeface="Times New Roman"/>
                <a:cs typeface="B Koodak"/>
              </a:rPr>
              <a:t>ی</a:t>
            </a:r>
            <a:r>
              <a:rPr lang="fa-IR" sz="23900" dirty="0">
                <a:solidFill>
                  <a:schemeClr val="accent4">
                    <a:lumMod val="75000"/>
                  </a:schemeClr>
                </a:solidFill>
                <a:latin typeface="Times New Roman"/>
                <a:ea typeface="Times New Roman"/>
                <a:cs typeface="B Koodak"/>
              </a:rPr>
              <a:t>ا</a:t>
            </a:r>
            <a:r>
              <a:rPr lang="fa-IR" sz="23900" dirty="0">
                <a:solidFill>
                  <a:srgbClr val="FFC000"/>
                </a:solidFill>
                <a:latin typeface="Times New Roman"/>
                <a:ea typeface="Times New Roman"/>
                <a:cs typeface="B Koodak"/>
              </a:rPr>
              <a:t>ن</a:t>
            </a:r>
            <a:endParaRPr lang="en-US" sz="23900" dirty="0">
              <a:solidFill>
                <a:srgbClr val="FFC000"/>
              </a:solidFill>
              <a:latin typeface="Times New Roman"/>
              <a:ea typeface="Times New Roman"/>
              <a:cs typeface="B Koodak"/>
            </a:endParaRPr>
          </a:p>
        </p:txBody>
      </p:sp>
      <p:pic>
        <p:nvPicPr>
          <p:cNvPr id="10" name="Picture 6" descr="[تصویر:  YaMahdi.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20098205">
            <a:off x="-759" y="175390"/>
            <a:ext cx="1700194" cy="11288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4211638"/>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8" name="2 Subtítulo"/>
          <p:cNvSpPr txBox="1">
            <a:spLocks/>
          </p:cNvSpPr>
          <p:nvPr/>
        </p:nvSpPr>
        <p:spPr bwMode="auto">
          <a:xfrm>
            <a:off x="250825" y="6234118"/>
            <a:ext cx="2017713" cy="46355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defRPr/>
            </a:pPr>
            <a:endParaRPr lang="es-ES" sz="2000" dirty="0">
              <a:solidFill>
                <a:prstClr val="white">
                  <a:lumMod val="75000"/>
                </a:prstClr>
              </a:solidFill>
            </a:endParaRPr>
          </a:p>
        </p:txBody>
      </p:sp>
      <p:pic>
        <p:nvPicPr>
          <p:cNvPr id="3082" name="44 Imagen">
            <a:hlinkClick r:id="" action="ppaction://hlinkshowjump?jump=nextslide"/>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494687" y="6329362"/>
            <a:ext cx="363538"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45 Imagen">
            <a:hlinkClick r:id="" action="ppaction://hlinkshowjump?jump=previousslide"/>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001000" y="6324600"/>
            <a:ext cx="363538"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6" name="Imagen 5" descr="C:\Users\Design\Documents\Edu\Product Launch\shadow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92586" y="6019800"/>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67 Recortar rectángulo de esquina del mismo lado"/>
          <p:cNvSpPr/>
          <p:nvPr/>
        </p:nvSpPr>
        <p:spPr>
          <a:xfrm>
            <a:off x="8316913" y="-1588"/>
            <a:ext cx="541312" cy="534988"/>
          </a:xfrm>
          <a:prstGeom prst="snip2SameRect">
            <a:avLst/>
          </a:prstGeom>
          <a:gradFill>
            <a:gsLst>
              <a:gs pos="0">
                <a:srgbClr val="C00000"/>
              </a:gs>
              <a:gs pos="80000">
                <a:srgbClr val="70201E"/>
              </a:gs>
              <a:gs pos="100000">
                <a:schemeClr val="accent2">
                  <a:shade val="94000"/>
                  <a:satMod val="135000"/>
                </a:schemeClr>
              </a:gs>
            </a:gsLst>
          </a:gra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es-HN" b="1" dirty="0">
                <a:solidFill>
                  <a:prstClr val="white"/>
                </a:solidFill>
              </a:rPr>
              <a:t>2</a:t>
            </a:r>
            <a:endParaRPr lang="es-ES" b="1" dirty="0">
              <a:solidFill>
                <a:prstClr val="white"/>
              </a:solidFill>
            </a:endParaRPr>
          </a:p>
        </p:txBody>
      </p:sp>
      <p:pic>
        <p:nvPicPr>
          <p:cNvPr id="20" name="Imagen 5" descr="C:\Users\Design\Documents\Edu\Product Launch\shadow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6012565"/>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28600" y="6180730"/>
            <a:ext cx="1676400" cy="646331"/>
          </a:xfrm>
          <a:prstGeom prst="rect">
            <a:avLst/>
          </a:prstGeom>
          <a:noFill/>
        </p:spPr>
        <p:txBody>
          <a:bodyPr wrap="square" rtlCol="0">
            <a:spAutoFit/>
          </a:bodyPr>
          <a:lstStyle/>
          <a:p>
            <a:r>
              <a:rPr lang="fa-IR" sz="3600" dirty="0">
                <a:solidFill>
                  <a:prstClr val="white">
                    <a:lumMod val="65000"/>
                  </a:prstClr>
                </a:solidFill>
                <a:cs typeface="B Yekan" pitchFamily="2" charset="-78"/>
              </a:rPr>
              <a:t>نماز شب</a:t>
            </a:r>
            <a:endParaRPr lang="en-US" sz="3600" dirty="0">
              <a:solidFill>
                <a:prstClr val="white">
                  <a:lumMod val="65000"/>
                </a:prstClr>
              </a:solidFill>
              <a:cs typeface="B Yekan" pitchFamily="2" charset="-78"/>
            </a:endParaRPr>
          </a:p>
        </p:txBody>
      </p:sp>
      <p:sp>
        <p:nvSpPr>
          <p:cNvPr id="3" name="Rectangle 2"/>
          <p:cNvSpPr/>
          <p:nvPr/>
        </p:nvSpPr>
        <p:spPr>
          <a:xfrm>
            <a:off x="1752600" y="1447800"/>
            <a:ext cx="5638800" cy="3180358"/>
          </a:xfrm>
          <a:prstGeom prst="rect">
            <a:avLst/>
          </a:prstGeom>
        </p:spPr>
        <p:txBody>
          <a:bodyPr wrap="square">
            <a:spAutoFit/>
          </a:bodyPr>
          <a:lstStyle/>
          <a:p>
            <a:pPr algn="r" rtl="1">
              <a:lnSpc>
                <a:spcPct val="115000"/>
              </a:lnSpc>
              <a:spcAft>
                <a:spcPts val="1000"/>
              </a:spcAft>
            </a:pPr>
            <a:r>
              <a:rPr lang="ar-SA" sz="2000" dirty="0">
                <a:solidFill>
                  <a:srgbClr val="FFC000"/>
                </a:solidFill>
                <a:cs typeface="B Koodak" pitchFamily="2" charset="-78"/>
              </a:rPr>
              <a:t>امام صادق ـ علیه السّلام ـ فرمود: </a:t>
            </a:r>
            <a:r>
              <a:rPr lang="ar-SA" sz="2000" dirty="0">
                <a:cs typeface="B Koodak" pitchFamily="2" charset="-78"/>
              </a:rPr>
              <a:t>«نماز شب صورت را زیبا و خلق را نیکو و انسان را خوشبو می گرداند، رزق را زیاد و قرض را ادا می کند، اندوه را برطرف می سازد و چشم را جلا می دهد».</a:t>
            </a:r>
            <a:r>
              <a:rPr lang="fa-IR" sz="2000" dirty="0">
                <a:cs typeface="B Koodak" pitchFamily="2" charset="-78"/>
              </a:rPr>
              <a:t> </a:t>
            </a:r>
            <a:r>
              <a:rPr lang="ar-SA" sz="1400" dirty="0">
                <a:solidFill>
                  <a:schemeClr val="accent3">
                    <a:lumMod val="75000"/>
                  </a:schemeClr>
                </a:solidFill>
                <a:latin typeface="Times New Roman"/>
                <a:ea typeface="Times New Roman"/>
                <a:cs typeface="Titr"/>
              </a:rPr>
              <a:t>[</a:t>
            </a:r>
            <a:r>
              <a:rPr lang="fa-IR" sz="1400" dirty="0">
                <a:solidFill>
                  <a:schemeClr val="accent3">
                    <a:lumMod val="75000"/>
                  </a:schemeClr>
                </a:solidFill>
                <a:latin typeface="Times New Roman"/>
                <a:ea typeface="Times New Roman"/>
                <a:cs typeface="Titr"/>
              </a:rPr>
              <a:t>۱]</a:t>
            </a:r>
            <a:endParaRPr lang="en-US" sz="1400" dirty="0">
              <a:solidFill>
                <a:schemeClr val="accent3">
                  <a:lumMod val="75000"/>
                </a:schemeClr>
              </a:solidFill>
              <a:latin typeface="Times New Roman"/>
              <a:ea typeface="Times New Roman"/>
              <a:cs typeface="Titr"/>
            </a:endParaRPr>
          </a:p>
          <a:p>
            <a:pPr algn="r" rtl="1">
              <a:lnSpc>
                <a:spcPct val="115000"/>
              </a:lnSpc>
              <a:spcAft>
                <a:spcPts val="1000"/>
              </a:spcAft>
            </a:pPr>
            <a:r>
              <a:rPr lang="ar-SA" sz="2000" dirty="0">
                <a:solidFill>
                  <a:srgbClr val="FFC000"/>
                </a:solidFill>
                <a:cs typeface="B Koodak" pitchFamily="2" charset="-78"/>
              </a:rPr>
              <a:t>رسول خدا ـ صلّی الله علیه و آله ـ فرمود: </a:t>
            </a:r>
            <a:r>
              <a:rPr lang="ar-SA" sz="2000" dirty="0">
                <a:cs typeface="B Koodak" pitchFamily="2" charset="-78"/>
              </a:rPr>
              <a:t>«نماز شب وسیله ای است برای خوشنودی خدا و دوستی ملائکه».</a:t>
            </a:r>
            <a:r>
              <a:rPr lang="fa-IR" sz="2000" dirty="0">
                <a:cs typeface="B Koodak" pitchFamily="2" charset="-78"/>
              </a:rPr>
              <a:t>  </a:t>
            </a:r>
            <a:r>
              <a:rPr lang="ar-SA" sz="1400" dirty="0">
                <a:solidFill>
                  <a:schemeClr val="accent3">
                    <a:lumMod val="75000"/>
                  </a:schemeClr>
                </a:solidFill>
                <a:latin typeface="Times New Roman"/>
                <a:ea typeface="Times New Roman"/>
                <a:cs typeface="Titr"/>
              </a:rPr>
              <a:t>[</a:t>
            </a:r>
            <a:r>
              <a:rPr lang="fa-IR" sz="1400" dirty="0">
                <a:solidFill>
                  <a:schemeClr val="accent3">
                    <a:lumMod val="75000"/>
                  </a:schemeClr>
                </a:solidFill>
                <a:latin typeface="Times New Roman"/>
                <a:ea typeface="Times New Roman"/>
                <a:cs typeface="Titr"/>
              </a:rPr>
              <a:t>۲]</a:t>
            </a:r>
            <a:endParaRPr lang="en-US" sz="1400" dirty="0">
              <a:solidFill>
                <a:schemeClr val="accent3">
                  <a:lumMod val="75000"/>
                </a:schemeClr>
              </a:solidFill>
              <a:latin typeface="Times New Roman"/>
              <a:ea typeface="Times New Roman"/>
              <a:cs typeface="Titr"/>
            </a:endParaRPr>
          </a:p>
          <a:p>
            <a:pPr algn="r" rtl="1">
              <a:lnSpc>
                <a:spcPct val="115000"/>
              </a:lnSpc>
              <a:spcAft>
                <a:spcPts val="1000"/>
              </a:spcAft>
            </a:pPr>
            <a:r>
              <a:rPr lang="ar-SA" sz="2000" dirty="0">
                <a:solidFill>
                  <a:srgbClr val="FFC000"/>
                </a:solidFill>
                <a:cs typeface="B Koodak" pitchFamily="2" charset="-78"/>
              </a:rPr>
              <a:t>امام صادق ـ علیه السّلام ـ فرمود: </a:t>
            </a:r>
            <a:r>
              <a:rPr lang="ar-SA" sz="2000" dirty="0">
                <a:cs typeface="B Koodak" pitchFamily="2" charset="-78"/>
              </a:rPr>
              <a:t>«در خانه هایی که نماز شب خوانده می شود و قرآن تلاوت می گردد، آن خانه ها نزد آسمانیان هم چون ستاره درخشانند».</a:t>
            </a:r>
            <a:r>
              <a:rPr lang="fa-IR" sz="2000" dirty="0">
                <a:cs typeface="B Koodak" pitchFamily="2" charset="-78"/>
              </a:rPr>
              <a:t> </a:t>
            </a:r>
            <a:r>
              <a:rPr lang="ar-SA" sz="1400" dirty="0">
                <a:solidFill>
                  <a:schemeClr val="accent3">
                    <a:lumMod val="75000"/>
                  </a:schemeClr>
                </a:solidFill>
                <a:latin typeface="Times New Roman"/>
                <a:ea typeface="Times New Roman"/>
                <a:cs typeface="Titr"/>
              </a:rPr>
              <a:t>[</a:t>
            </a:r>
            <a:r>
              <a:rPr lang="fa-IR" sz="1400" dirty="0">
                <a:solidFill>
                  <a:schemeClr val="accent3">
                    <a:lumMod val="75000"/>
                  </a:schemeClr>
                </a:solidFill>
                <a:latin typeface="Times New Roman"/>
                <a:ea typeface="Times New Roman"/>
                <a:cs typeface="Titr"/>
              </a:rPr>
              <a:t>۳]</a:t>
            </a:r>
          </a:p>
        </p:txBody>
      </p:sp>
      <p:sp>
        <p:nvSpPr>
          <p:cNvPr id="10" name="Rectangle 9"/>
          <p:cNvSpPr/>
          <p:nvPr/>
        </p:nvSpPr>
        <p:spPr>
          <a:xfrm>
            <a:off x="3657599" y="609600"/>
            <a:ext cx="2148345" cy="571695"/>
          </a:xfrm>
          <a:prstGeom prst="rect">
            <a:avLst/>
          </a:prstGeom>
          <a:solidFill>
            <a:srgbClr val="FFC000"/>
          </a:solidFill>
          <a:ln>
            <a:solidFill>
              <a:schemeClr val="tx1"/>
            </a:solidFill>
          </a:ln>
        </p:spPr>
        <p:style>
          <a:lnRef idx="1">
            <a:schemeClr val="accent3"/>
          </a:lnRef>
          <a:fillRef idx="2">
            <a:schemeClr val="accent3"/>
          </a:fillRef>
          <a:effectRef idx="1">
            <a:schemeClr val="accent3"/>
          </a:effectRef>
          <a:fontRef idx="minor">
            <a:schemeClr val="dk1"/>
          </a:fontRef>
        </p:style>
        <p:txBody>
          <a:bodyPr wrap="none">
            <a:spAutoFit/>
          </a:bodyPr>
          <a:lstStyle/>
          <a:p>
            <a:pPr algn="r" rtl="1">
              <a:lnSpc>
                <a:spcPct val="115000"/>
              </a:lnSpc>
              <a:spcAft>
                <a:spcPts val="1000"/>
              </a:spcAft>
            </a:pPr>
            <a:r>
              <a:rPr lang="ar-SA" sz="2800" dirty="0" smtClean="0">
                <a:solidFill>
                  <a:schemeClr val="accent5">
                    <a:lumMod val="75000"/>
                  </a:schemeClr>
                </a:solidFill>
                <a:effectLst/>
                <a:latin typeface="Times New Roman"/>
                <a:ea typeface="Times New Roman"/>
                <a:cs typeface="Titr"/>
              </a:rPr>
              <a:t>فضیلت نماز شب</a:t>
            </a:r>
            <a:endParaRPr lang="en-US" sz="2000" dirty="0">
              <a:solidFill>
                <a:schemeClr val="accent5">
                  <a:lumMod val="75000"/>
                </a:schemeClr>
              </a:solidFill>
              <a:ea typeface="Calibri"/>
              <a:cs typeface="Arial"/>
            </a:endParaRPr>
          </a:p>
        </p:txBody>
      </p:sp>
      <p:sp>
        <p:nvSpPr>
          <p:cNvPr id="4" name="Rectangle 3"/>
          <p:cNvSpPr/>
          <p:nvPr/>
        </p:nvSpPr>
        <p:spPr>
          <a:xfrm>
            <a:off x="2929051" y="4747084"/>
            <a:ext cx="4572000" cy="1092094"/>
          </a:xfrm>
          <a:prstGeom prst="rect">
            <a:avLst/>
          </a:prstGeom>
        </p:spPr>
        <p:txBody>
          <a:bodyPr>
            <a:spAutoFit/>
          </a:bodyPr>
          <a:lstStyle/>
          <a:p>
            <a:pPr algn="r" rtl="1">
              <a:lnSpc>
                <a:spcPct val="115000"/>
              </a:lnSpc>
              <a:spcAft>
                <a:spcPts val="1000"/>
              </a:spcAft>
            </a:pPr>
            <a:r>
              <a:rPr lang="ar-SA" sz="1400" dirty="0" smtClean="0">
                <a:solidFill>
                  <a:schemeClr val="accent3">
                    <a:lumMod val="75000"/>
                  </a:schemeClr>
                </a:solidFill>
                <a:effectLst/>
                <a:latin typeface="Times New Roman"/>
                <a:ea typeface="Times New Roman"/>
                <a:cs typeface="Titr"/>
              </a:rPr>
              <a:t>[</a:t>
            </a:r>
            <a:r>
              <a:rPr lang="fa-IR" sz="1400" dirty="0" smtClean="0">
                <a:solidFill>
                  <a:schemeClr val="accent3">
                    <a:lumMod val="75000"/>
                  </a:schemeClr>
                </a:solidFill>
                <a:effectLst/>
                <a:latin typeface="Times New Roman"/>
                <a:ea typeface="Times New Roman"/>
                <a:cs typeface="Titr"/>
              </a:rPr>
              <a:t>۱] . </a:t>
            </a:r>
            <a:r>
              <a:rPr lang="ar-SA" sz="1400" dirty="0" smtClean="0">
                <a:solidFill>
                  <a:schemeClr val="accent3">
                    <a:lumMod val="75000"/>
                  </a:schemeClr>
                </a:solidFill>
                <a:effectLst/>
                <a:latin typeface="Times New Roman"/>
                <a:ea typeface="Times New Roman"/>
                <a:cs typeface="Titr"/>
              </a:rPr>
              <a:t>بحار الانوار، ج </a:t>
            </a:r>
            <a:r>
              <a:rPr lang="fa-IR" sz="1400" dirty="0" smtClean="0">
                <a:solidFill>
                  <a:schemeClr val="accent3">
                    <a:lumMod val="75000"/>
                  </a:schemeClr>
                </a:solidFill>
                <a:effectLst/>
                <a:latin typeface="Times New Roman"/>
                <a:ea typeface="Times New Roman"/>
                <a:cs typeface="Titr"/>
              </a:rPr>
              <a:t>۸۷</a:t>
            </a:r>
            <a:r>
              <a:rPr lang="ar-SA" sz="1400" dirty="0" smtClean="0">
                <a:solidFill>
                  <a:schemeClr val="accent3">
                    <a:lumMod val="75000"/>
                  </a:schemeClr>
                </a:solidFill>
                <a:effectLst/>
                <a:latin typeface="Times New Roman"/>
                <a:ea typeface="Times New Roman"/>
                <a:cs typeface="Titr"/>
              </a:rPr>
              <a:t>، ص </a:t>
            </a:r>
            <a:r>
              <a:rPr lang="fa-IR" sz="1400" dirty="0" smtClean="0">
                <a:solidFill>
                  <a:schemeClr val="accent3">
                    <a:lumMod val="75000"/>
                  </a:schemeClr>
                </a:solidFill>
                <a:effectLst/>
                <a:latin typeface="Times New Roman"/>
                <a:ea typeface="Times New Roman"/>
                <a:cs typeface="Titr"/>
              </a:rPr>
              <a:t>۱۵۳</a:t>
            </a:r>
            <a:r>
              <a:rPr lang="ar-SA" sz="1400" dirty="0">
                <a:solidFill>
                  <a:schemeClr val="accent3">
                    <a:lumMod val="75000"/>
                  </a:schemeClr>
                </a:solidFill>
                <a:ea typeface="Times New Roman"/>
                <a:cs typeface="Times New Roman"/>
              </a:rPr>
              <a:t>٫</a:t>
            </a:r>
            <a:endParaRPr lang="en-US" sz="1100" dirty="0">
              <a:solidFill>
                <a:schemeClr val="accent3">
                  <a:lumMod val="75000"/>
                </a:schemeClr>
              </a:solidFill>
              <a:ea typeface="Calibri"/>
              <a:cs typeface="Arial"/>
            </a:endParaRPr>
          </a:p>
          <a:p>
            <a:pPr algn="r" rtl="1">
              <a:lnSpc>
                <a:spcPct val="115000"/>
              </a:lnSpc>
              <a:spcAft>
                <a:spcPts val="1000"/>
              </a:spcAft>
            </a:pPr>
            <a:r>
              <a:rPr lang="ar-SA" sz="1400" dirty="0" smtClean="0">
                <a:solidFill>
                  <a:schemeClr val="accent3">
                    <a:lumMod val="75000"/>
                  </a:schemeClr>
                </a:solidFill>
                <a:effectLst/>
                <a:latin typeface="Times New Roman"/>
                <a:ea typeface="Times New Roman"/>
                <a:cs typeface="Titr"/>
              </a:rPr>
              <a:t>[</a:t>
            </a:r>
            <a:r>
              <a:rPr lang="fa-IR" sz="1400" dirty="0" smtClean="0">
                <a:solidFill>
                  <a:schemeClr val="accent3">
                    <a:lumMod val="75000"/>
                  </a:schemeClr>
                </a:solidFill>
                <a:effectLst/>
                <a:latin typeface="Times New Roman"/>
                <a:ea typeface="Times New Roman"/>
                <a:cs typeface="Titr"/>
              </a:rPr>
              <a:t>۲] . </a:t>
            </a:r>
            <a:r>
              <a:rPr lang="ar-SA" sz="1400" dirty="0" smtClean="0">
                <a:solidFill>
                  <a:schemeClr val="accent3">
                    <a:lumMod val="75000"/>
                  </a:schemeClr>
                </a:solidFill>
                <a:effectLst/>
                <a:latin typeface="Times New Roman"/>
                <a:ea typeface="Times New Roman"/>
                <a:cs typeface="Titr"/>
              </a:rPr>
              <a:t>همان منبع، ص </a:t>
            </a:r>
            <a:r>
              <a:rPr lang="fa-IR" sz="1400" dirty="0" smtClean="0">
                <a:solidFill>
                  <a:schemeClr val="accent3">
                    <a:lumMod val="75000"/>
                  </a:schemeClr>
                </a:solidFill>
                <a:effectLst/>
                <a:latin typeface="Times New Roman"/>
                <a:ea typeface="Times New Roman"/>
                <a:cs typeface="Titr"/>
              </a:rPr>
              <a:t>۱۶۱</a:t>
            </a:r>
            <a:r>
              <a:rPr lang="ar-SA" sz="1400" dirty="0">
                <a:solidFill>
                  <a:schemeClr val="accent3">
                    <a:lumMod val="75000"/>
                  </a:schemeClr>
                </a:solidFill>
                <a:ea typeface="Times New Roman"/>
                <a:cs typeface="Times New Roman"/>
              </a:rPr>
              <a:t>٫</a:t>
            </a:r>
            <a:endParaRPr lang="en-US" sz="1100" dirty="0">
              <a:solidFill>
                <a:schemeClr val="accent3">
                  <a:lumMod val="75000"/>
                </a:schemeClr>
              </a:solidFill>
              <a:ea typeface="Calibri"/>
              <a:cs typeface="Arial"/>
            </a:endParaRPr>
          </a:p>
          <a:p>
            <a:pPr algn="r" rtl="1">
              <a:lnSpc>
                <a:spcPct val="115000"/>
              </a:lnSpc>
              <a:spcAft>
                <a:spcPts val="1000"/>
              </a:spcAft>
            </a:pPr>
            <a:r>
              <a:rPr lang="ar-SA" sz="1400" dirty="0" smtClean="0">
                <a:solidFill>
                  <a:schemeClr val="accent3">
                    <a:lumMod val="75000"/>
                  </a:schemeClr>
                </a:solidFill>
                <a:effectLst/>
                <a:latin typeface="Times New Roman"/>
                <a:ea typeface="Times New Roman"/>
                <a:cs typeface="Titr"/>
              </a:rPr>
              <a:t>[</a:t>
            </a:r>
            <a:r>
              <a:rPr lang="fa-IR" sz="1400" dirty="0" smtClean="0">
                <a:solidFill>
                  <a:schemeClr val="accent3">
                    <a:lumMod val="75000"/>
                  </a:schemeClr>
                </a:solidFill>
                <a:effectLst/>
                <a:latin typeface="Times New Roman"/>
                <a:ea typeface="Times New Roman"/>
                <a:cs typeface="Titr"/>
              </a:rPr>
              <a:t>۳] . </a:t>
            </a:r>
            <a:r>
              <a:rPr lang="ar-SA" sz="1400" dirty="0" smtClean="0">
                <a:solidFill>
                  <a:schemeClr val="accent3">
                    <a:lumMod val="75000"/>
                  </a:schemeClr>
                </a:solidFill>
                <a:effectLst/>
                <a:latin typeface="Times New Roman"/>
                <a:ea typeface="Times New Roman"/>
                <a:cs typeface="Titr"/>
              </a:rPr>
              <a:t>وافی، ج </a:t>
            </a:r>
            <a:r>
              <a:rPr lang="fa-IR" sz="1400" dirty="0" smtClean="0">
                <a:solidFill>
                  <a:schemeClr val="accent3">
                    <a:lumMod val="75000"/>
                  </a:schemeClr>
                </a:solidFill>
                <a:effectLst/>
                <a:latin typeface="Times New Roman"/>
                <a:ea typeface="Times New Roman"/>
                <a:cs typeface="Titr"/>
              </a:rPr>
              <a:t>۲</a:t>
            </a:r>
            <a:r>
              <a:rPr lang="ar-SA" sz="1400" dirty="0" smtClean="0">
                <a:solidFill>
                  <a:schemeClr val="accent3">
                    <a:lumMod val="75000"/>
                  </a:schemeClr>
                </a:solidFill>
                <a:effectLst/>
                <a:latin typeface="Times New Roman"/>
                <a:ea typeface="Times New Roman"/>
                <a:cs typeface="Titr"/>
              </a:rPr>
              <a:t>، ص </a:t>
            </a:r>
            <a:r>
              <a:rPr lang="fa-IR" sz="1400" dirty="0" smtClean="0">
                <a:solidFill>
                  <a:schemeClr val="accent3">
                    <a:lumMod val="75000"/>
                  </a:schemeClr>
                </a:solidFill>
                <a:effectLst/>
                <a:latin typeface="Times New Roman"/>
                <a:ea typeface="Times New Roman"/>
                <a:cs typeface="Titr"/>
              </a:rPr>
              <a:t>۲۳</a:t>
            </a:r>
            <a:r>
              <a:rPr lang="ar-SA" sz="1400" dirty="0">
                <a:solidFill>
                  <a:schemeClr val="accent3">
                    <a:lumMod val="75000"/>
                  </a:schemeClr>
                </a:solidFill>
                <a:ea typeface="Times New Roman"/>
                <a:cs typeface="Times New Roman"/>
              </a:rPr>
              <a:t>٫</a:t>
            </a:r>
            <a:endParaRPr lang="en-US" sz="1100" dirty="0">
              <a:solidFill>
                <a:schemeClr val="accent3">
                  <a:lumMod val="75000"/>
                </a:schemeClr>
              </a:solidFill>
              <a:ea typeface="Calibri"/>
              <a:cs typeface="Arial"/>
            </a:endParaRPr>
          </a:p>
        </p:txBody>
      </p:sp>
      <p:sp>
        <p:nvSpPr>
          <p:cNvPr id="16" name="TextBox 15"/>
          <p:cNvSpPr txBox="1"/>
          <p:nvPr/>
        </p:nvSpPr>
        <p:spPr>
          <a:xfrm>
            <a:off x="3354388" y="4345003"/>
            <a:ext cx="4113212" cy="369332"/>
          </a:xfrm>
          <a:prstGeom prst="rect">
            <a:avLst/>
          </a:prstGeom>
          <a:noFill/>
        </p:spPr>
        <p:txBody>
          <a:bodyPr wrap="square" rtlCol="0">
            <a:spAutoFit/>
          </a:bodyPr>
          <a:lstStyle/>
          <a:p>
            <a:pPr algn="r"/>
            <a:r>
              <a:rPr lang="fa-IR" dirty="0" smtClean="0"/>
              <a:t>............................................................</a:t>
            </a:r>
            <a:endParaRPr lang="en-US" dirty="0"/>
          </a:p>
        </p:txBody>
      </p:sp>
      <p:pic>
        <p:nvPicPr>
          <p:cNvPr id="13" name="Picture 6" descr="[تصویر:  YaMahdi.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20098205">
            <a:off x="-759" y="175390"/>
            <a:ext cx="1700194" cy="11288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5862090"/>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8" name="2 Subtítulo"/>
          <p:cNvSpPr txBox="1">
            <a:spLocks/>
          </p:cNvSpPr>
          <p:nvPr/>
        </p:nvSpPr>
        <p:spPr bwMode="auto">
          <a:xfrm>
            <a:off x="250825" y="6234118"/>
            <a:ext cx="2017713" cy="46355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defRPr/>
            </a:pPr>
            <a:endParaRPr lang="es-ES" sz="2000" dirty="0">
              <a:solidFill>
                <a:prstClr val="white">
                  <a:lumMod val="75000"/>
                </a:prstClr>
              </a:solidFill>
            </a:endParaRPr>
          </a:p>
        </p:txBody>
      </p:sp>
      <p:pic>
        <p:nvPicPr>
          <p:cNvPr id="3082" name="44 Imagen">
            <a:hlinkClick r:id="" action="ppaction://hlinkshowjump?jump=nextslide"/>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494687" y="6329362"/>
            <a:ext cx="363538"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45 Imagen">
            <a:hlinkClick r:id="" action="ppaction://hlinkshowjump?jump=previousslide"/>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001000" y="6324600"/>
            <a:ext cx="363538"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6" name="Imagen 5" descr="C:\Users\Design\Documents\Edu\Product Launch\shadow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92586" y="6019800"/>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67 Recortar rectángulo de esquina del mismo lado"/>
          <p:cNvSpPr/>
          <p:nvPr/>
        </p:nvSpPr>
        <p:spPr>
          <a:xfrm>
            <a:off x="8316913" y="-1588"/>
            <a:ext cx="541312" cy="534988"/>
          </a:xfrm>
          <a:prstGeom prst="snip2SameRect">
            <a:avLst/>
          </a:prstGeom>
          <a:gradFill>
            <a:gsLst>
              <a:gs pos="0">
                <a:srgbClr val="C00000"/>
              </a:gs>
              <a:gs pos="80000">
                <a:srgbClr val="70201E"/>
              </a:gs>
              <a:gs pos="100000">
                <a:schemeClr val="accent2">
                  <a:shade val="94000"/>
                  <a:satMod val="135000"/>
                </a:schemeClr>
              </a:gs>
            </a:gsLst>
          </a:gra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es-HN" b="1" dirty="0">
                <a:solidFill>
                  <a:prstClr val="white"/>
                </a:solidFill>
              </a:rPr>
              <a:t>2</a:t>
            </a:r>
            <a:endParaRPr lang="es-ES" b="1" dirty="0">
              <a:solidFill>
                <a:prstClr val="white"/>
              </a:solidFill>
            </a:endParaRPr>
          </a:p>
        </p:txBody>
      </p:sp>
      <p:pic>
        <p:nvPicPr>
          <p:cNvPr id="20" name="Imagen 5" descr="C:\Users\Design\Documents\Edu\Product Launch\shadow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6012565"/>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28600" y="6180730"/>
            <a:ext cx="1676400" cy="646331"/>
          </a:xfrm>
          <a:prstGeom prst="rect">
            <a:avLst/>
          </a:prstGeom>
          <a:noFill/>
        </p:spPr>
        <p:txBody>
          <a:bodyPr wrap="square" rtlCol="0">
            <a:spAutoFit/>
          </a:bodyPr>
          <a:lstStyle/>
          <a:p>
            <a:r>
              <a:rPr lang="fa-IR" sz="3600" dirty="0">
                <a:solidFill>
                  <a:prstClr val="white">
                    <a:lumMod val="65000"/>
                  </a:prstClr>
                </a:solidFill>
                <a:cs typeface="B Yekan" pitchFamily="2" charset="-78"/>
              </a:rPr>
              <a:t>نماز شب</a:t>
            </a:r>
            <a:endParaRPr lang="en-US" sz="3600" dirty="0">
              <a:solidFill>
                <a:prstClr val="white">
                  <a:lumMod val="65000"/>
                </a:prstClr>
              </a:solidFill>
              <a:cs typeface="B Yekan" pitchFamily="2" charset="-78"/>
            </a:endParaRPr>
          </a:p>
        </p:txBody>
      </p:sp>
      <p:sp>
        <p:nvSpPr>
          <p:cNvPr id="4" name="Rectangle 3"/>
          <p:cNvSpPr/>
          <p:nvPr/>
        </p:nvSpPr>
        <p:spPr>
          <a:xfrm>
            <a:off x="838201" y="1421213"/>
            <a:ext cx="7344568" cy="3379387"/>
          </a:xfrm>
          <a:prstGeom prst="rect">
            <a:avLst/>
          </a:prstGeom>
        </p:spPr>
        <p:txBody>
          <a:bodyPr wrap="square">
            <a:spAutoFit/>
          </a:bodyPr>
          <a:lstStyle/>
          <a:p>
            <a:pPr algn="r" rtl="1">
              <a:lnSpc>
                <a:spcPct val="115000"/>
              </a:lnSpc>
              <a:spcAft>
                <a:spcPts val="1000"/>
              </a:spcAft>
            </a:pPr>
            <a:r>
              <a:rPr lang="ar-SA" sz="2400" dirty="0">
                <a:cs typeface="B Koodak" pitchFamily="2" charset="-78"/>
              </a:rPr>
              <a:t>نماز شب مجموعاً یازده رکعت است: </a:t>
            </a:r>
            <a:endParaRPr lang="en-US" sz="2400" dirty="0">
              <a:cs typeface="B Koodak" pitchFamily="2" charset="-78"/>
            </a:endParaRPr>
          </a:p>
          <a:p>
            <a:pPr algn="r" rtl="1">
              <a:lnSpc>
                <a:spcPct val="115000"/>
              </a:lnSpc>
              <a:spcAft>
                <a:spcPts val="1000"/>
              </a:spcAft>
            </a:pPr>
            <a:r>
              <a:rPr lang="fa-IR" sz="2000" dirty="0" smtClean="0">
                <a:cs typeface="B Koodak" pitchFamily="2" charset="-78"/>
              </a:rPr>
              <a:t>۱</a:t>
            </a:r>
            <a:r>
              <a:rPr lang="ar-SA" sz="2000" dirty="0" smtClean="0">
                <a:cs typeface="B Koodak" pitchFamily="2" charset="-78"/>
              </a:rPr>
              <a:t> </a:t>
            </a:r>
            <a:r>
              <a:rPr lang="fa-IR" sz="2000" dirty="0" smtClean="0">
                <a:cs typeface="B Koodak" pitchFamily="2" charset="-78"/>
              </a:rPr>
              <a:t>- </a:t>
            </a:r>
            <a:r>
              <a:rPr lang="ar-SA" sz="2000" dirty="0" smtClean="0">
                <a:cs typeface="B Koodak" pitchFamily="2" charset="-78"/>
              </a:rPr>
              <a:t>هشت </a:t>
            </a:r>
            <a:r>
              <a:rPr lang="ar-SA" sz="2000" dirty="0">
                <a:cs typeface="B Koodak" pitchFamily="2" charset="-78"/>
              </a:rPr>
              <a:t>رکعت آن، که دو رکعت، دو رکعت، مانند نماز صبح خوانده می شود و چهار دو رکعتی آن به نیت نماز شب می باشد.</a:t>
            </a:r>
            <a:endParaRPr lang="en-US" sz="2000" dirty="0">
              <a:cs typeface="B Koodak" pitchFamily="2" charset="-78"/>
            </a:endParaRPr>
          </a:p>
          <a:p>
            <a:pPr algn="r" rtl="1">
              <a:lnSpc>
                <a:spcPct val="115000"/>
              </a:lnSpc>
              <a:spcAft>
                <a:spcPts val="1000"/>
              </a:spcAft>
            </a:pPr>
            <a:r>
              <a:rPr lang="fa-IR" sz="2000" dirty="0" smtClean="0">
                <a:cs typeface="B Koodak" pitchFamily="2" charset="-78"/>
              </a:rPr>
              <a:t>۲ -</a:t>
            </a:r>
            <a:r>
              <a:rPr lang="ar-SA" sz="2000" dirty="0" smtClean="0">
                <a:cs typeface="B Koodak" pitchFamily="2" charset="-78"/>
              </a:rPr>
              <a:t> </a:t>
            </a:r>
            <a:r>
              <a:rPr lang="ar-SA" sz="2000" dirty="0">
                <a:cs typeface="B Koodak" pitchFamily="2" charset="-78"/>
              </a:rPr>
              <a:t>دو رکعت نماز شفع: بهتر است در رکعت اول آن بعد از حمد، سوره «ناس» و در رکعت دوم بعد از حمد، سوره «فلق» خوانده شود.</a:t>
            </a:r>
            <a:endParaRPr lang="en-US" sz="2000" dirty="0">
              <a:cs typeface="B Koodak" pitchFamily="2" charset="-78"/>
            </a:endParaRPr>
          </a:p>
          <a:p>
            <a:pPr algn="r" rtl="1">
              <a:lnSpc>
                <a:spcPct val="115000"/>
              </a:lnSpc>
              <a:spcAft>
                <a:spcPts val="1000"/>
              </a:spcAft>
            </a:pPr>
            <a:r>
              <a:rPr lang="fa-IR" sz="2000" dirty="0" smtClean="0">
                <a:cs typeface="B Koodak" pitchFamily="2" charset="-78"/>
              </a:rPr>
              <a:t>۳</a:t>
            </a:r>
            <a:r>
              <a:rPr lang="en-US" sz="2000" dirty="0" smtClean="0">
                <a:cs typeface="B Koodak" pitchFamily="2" charset="-78"/>
              </a:rPr>
              <a:t> </a:t>
            </a:r>
            <a:r>
              <a:rPr lang="fa-IR" sz="2000" dirty="0" smtClean="0">
                <a:cs typeface="B Koodak" pitchFamily="2" charset="-78"/>
              </a:rPr>
              <a:t>-</a:t>
            </a:r>
            <a:r>
              <a:rPr lang="ar-SA" sz="2000" dirty="0" smtClean="0">
                <a:cs typeface="B Koodak" pitchFamily="2" charset="-78"/>
              </a:rPr>
              <a:t> </a:t>
            </a:r>
            <a:r>
              <a:rPr lang="ar-SA" sz="2000" dirty="0">
                <a:cs typeface="B Koodak" pitchFamily="2" charset="-78"/>
              </a:rPr>
              <a:t>یک رکعت نماز وتر: بعد از حمد سه بار سوره «توحید» و یک بار سوره «فلق» و یک بار سوره «ناس» بخوانیم و می‌توان یک سوره تنها خواند، سپس دستها را برای قنوت به سوی آسمان بالا می بریم و حاجات خود را از خدا می </a:t>
            </a:r>
            <a:r>
              <a:rPr lang="ar-SA" sz="2000" dirty="0" smtClean="0">
                <a:cs typeface="B Koodak" pitchFamily="2" charset="-78"/>
              </a:rPr>
              <a:t>خواهیم</a:t>
            </a:r>
            <a:r>
              <a:rPr lang="fa-IR" sz="2000" dirty="0" smtClean="0">
                <a:cs typeface="B Koodak" pitchFamily="2" charset="-78"/>
              </a:rPr>
              <a:t> </a:t>
            </a:r>
            <a:r>
              <a:rPr lang="ar-SA" sz="2000" dirty="0" smtClean="0">
                <a:cs typeface="B Koodak" pitchFamily="2" charset="-78"/>
              </a:rPr>
              <a:t>.</a:t>
            </a:r>
            <a:endParaRPr lang="en-US" sz="2000" dirty="0">
              <a:cs typeface="B Koodak" pitchFamily="2" charset="-78"/>
            </a:endParaRPr>
          </a:p>
        </p:txBody>
      </p:sp>
      <p:sp>
        <p:nvSpPr>
          <p:cNvPr id="11" name="Rectangle 10"/>
          <p:cNvSpPr/>
          <p:nvPr/>
        </p:nvSpPr>
        <p:spPr>
          <a:xfrm>
            <a:off x="3620394" y="647505"/>
            <a:ext cx="2077813" cy="571695"/>
          </a:xfrm>
          <a:prstGeom prst="rect">
            <a:avLst/>
          </a:prstGeom>
          <a:solidFill>
            <a:srgbClr val="FFC000"/>
          </a:solidFill>
          <a:ln>
            <a:solidFill>
              <a:schemeClr val="tx1"/>
            </a:solidFill>
          </a:ln>
        </p:spPr>
        <p:txBody>
          <a:bodyPr wrap="none">
            <a:spAutoFit/>
          </a:bodyPr>
          <a:lstStyle/>
          <a:p>
            <a:pPr algn="r" rtl="1">
              <a:lnSpc>
                <a:spcPct val="115000"/>
              </a:lnSpc>
              <a:spcAft>
                <a:spcPts val="1000"/>
              </a:spcAft>
            </a:pPr>
            <a:r>
              <a:rPr lang="ar-SA" sz="2800" dirty="0">
                <a:solidFill>
                  <a:schemeClr val="accent5">
                    <a:lumMod val="75000"/>
                  </a:schemeClr>
                </a:solidFill>
                <a:latin typeface="Times New Roman"/>
                <a:ea typeface="Times New Roman"/>
                <a:cs typeface="Titr"/>
              </a:rPr>
              <a:t>کیفیت نماز شب</a:t>
            </a:r>
            <a:endParaRPr lang="en-US" sz="2800" dirty="0">
              <a:solidFill>
                <a:schemeClr val="accent5">
                  <a:lumMod val="75000"/>
                </a:schemeClr>
              </a:solidFill>
              <a:latin typeface="Times New Roman"/>
              <a:ea typeface="Times New Roman"/>
              <a:cs typeface="Titr"/>
            </a:endParaRPr>
          </a:p>
        </p:txBody>
      </p:sp>
      <p:sp>
        <p:nvSpPr>
          <p:cNvPr id="5" name="Rectangle 4"/>
          <p:cNvSpPr/>
          <p:nvPr/>
        </p:nvSpPr>
        <p:spPr>
          <a:xfrm>
            <a:off x="838201" y="4710341"/>
            <a:ext cx="7344567" cy="928459"/>
          </a:xfrm>
          <a:prstGeom prst="rect">
            <a:avLst/>
          </a:prstGeom>
        </p:spPr>
        <p:txBody>
          <a:bodyPr wrap="square">
            <a:spAutoFit/>
          </a:bodyPr>
          <a:lstStyle/>
          <a:p>
            <a:pPr algn="r" rtl="1">
              <a:lnSpc>
                <a:spcPct val="115000"/>
              </a:lnSpc>
              <a:spcAft>
                <a:spcPts val="1000"/>
              </a:spcAft>
            </a:pPr>
            <a:r>
              <a:rPr lang="ar-SA" sz="2000" dirty="0">
                <a:cs typeface="B Koodak" pitchFamily="2" charset="-78"/>
              </a:rPr>
              <a:t>و برای چهل مؤمن دعا می کنیم.</a:t>
            </a:r>
            <a:endParaRPr lang="en-US" sz="2000" dirty="0">
              <a:cs typeface="B Koodak" pitchFamily="2" charset="-78"/>
            </a:endParaRPr>
          </a:p>
          <a:p>
            <a:pPr algn="r" rtl="1">
              <a:lnSpc>
                <a:spcPct val="115000"/>
              </a:lnSpc>
              <a:spcAft>
                <a:spcPts val="1000"/>
              </a:spcAft>
            </a:pPr>
            <a:r>
              <a:rPr lang="ar-SA" sz="2000" dirty="0">
                <a:cs typeface="B Koodak" pitchFamily="2" charset="-78"/>
              </a:rPr>
              <a:t>و طلب مغفرت می کنیم و هفتاد مرتبه می گوییم: «استغفرالله ربّی و اتوبُ الیه».</a:t>
            </a:r>
            <a:endParaRPr lang="en-US" sz="2000" dirty="0">
              <a:cs typeface="B Koodak" pitchFamily="2" charset="-78"/>
            </a:endParaRPr>
          </a:p>
        </p:txBody>
      </p:sp>
      <p:pic>
        <p:nvPicPr>
          <p:cNvPr id="12" name="Picture 6" descr="[تصویر:  YaMahdi.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20098205">
            <a:off x="-759" y="175390"/>
            <a:ext cx="1700194" cy="11288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5862090"/>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8" name="2 Subtítulo"/>
          <p:cNvSpPr txBox="1">
            <a:spLocks/>
          </p:cNvSpPr>
          <p:nvPr/>
        </p:nvSpPr>
        <p:spPr bwMode="auto">
          <a:xfrm>
            <a:off x="250825" y="6234118"/>
            <a:ext cx="2017713" cy="46355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defRPr/>
            </a:pPr>
            <a:endParaRPr lang="es-ES" sz="2000" dirty="0">
              <a:solidFill>
                <a:prstClr val="white">
                  <a:lumMod val="75000"/>
                </a:prstClr>
              </a:solidFill>
            </a:endParaRPr>
          </a:p>
        </p:txBody>
      </p:sp>
      <p:pic>
        <p:nvPicPr>
          <p:cNvPr id="3082" name="44 Imagen">
            <a:hlinkClick r:id="" action="ppaction://hlinkshowjump?jump=nextslide"/>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494687" y="6329362"/>
            <a:ext cx="363538"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45 Imagen">
            <a:hlinkClick r:id="" action="ppaction://hlinkshowjump?jump=previousslide"/>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001000" y="6324600"/>
            <a:ext cx="363538"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6" name="Imagen 5" descr="C:\Users\Design\Documents\Edu\Product Launch\shadow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92586" y="6019800"/>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67 Recortar rectángulo de esquina del mismo lado"/>
          <p:cNvSpPr/>
          <p:nvPr/>
        </p:nvSpPr>
        <p:spPr>
          <a:xfrm>
            <a:off x="8316913" y="-1588"/>
            <a:ext cx="541312" cy="534988"/>
          </a:xfrm>
          <a:prstGeom prst="snip2SameRect">
            <a:avLst/>
          </a:prstGeom>
          <a:gradFill>
            <a:gsLst>
              <a:gs pos="0">
                <a:srgbClr val="C00000"/>
              </a:gs>
              <a:gs pos="80000">
                <a:srgbClr val="70201E"/>
              </a:gs>
              <a:gs pos="100000">
                <a:schemeClr val="accent2">
                  <a:shade val="94000"/>
                  <a:satMod val="135000"/>
                </a:schemeClr>
              </a:gs>
            </a:gsLst>
          </a:gra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es-HN" b="1" dirty="0">
                <a:solidFill>
                  <a:prstClr val="white"/>
                </a:solidFill>
              </a:rPr>
              <a:t>2</a:t>
            </a:r>
            <a:endParaRPr lang="es-ES" b="1" dirty="0">
              <a:solidFill>
                <a:prstClr val="white"/>
              </a:solidFill>
            </a:endParaRPr>
          </a:p>
        </p:txBody>
      </p:sp>
      <p:pic>
        <p:nvPicPr>
          <p:cNvPr id="20" name="Imagen 5" descr="C:\Users\Design\Documents\Edu\Product Launch\shadow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6012565"/>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28600" y="6180730"/>
            <a:ext cx="1676400" cy="646331"/>
          </a:xfrm>
          <a:prstGeom prst="rect">
            <a:avLst/>
          </a:prstGeom>
          <a:noFill/>
        </p:spPr>
        <p:txBody>
          <a:bodyPr wrap="square" rtlCol="0">
            <a:spAutoFit/>
          </a:bodyPr>
          <a:lstStyle/>
          <a:p>
            <a:r>
              <a:rPr lang="fa-IR" sz="3600" dirty="0">
                <a:solidFill>
                  <a:prstClr val="white">
                    <a:lumMod val="65000"/>
                  </a:prstClr>
                </a:solidFill>
                <a:cs typeface="B Yekan" pitchFamily="2" charset="-78"/>
              </a:rPr>
              <a:t>نماز شب</a:t>
            </a:r>
            <a:endParaRPr lang="en-US" sz="3600" dirty="0">
              <a:solidFill>
                <a:prstClr val="white">
                  <a:lumMod val="65000"/>
                </a:prstClr>
              </a:solidFill>
              <a:cs typeface="B Yekan" pitchFamily="2" charset="-78"/>
            </a:endParaRPr>
          </a:p>
        </p:txBody>
      </p:sp>
      <p:sp>
        <p:nvSpPr>
          <p:cNvPr id="3" name="Rectangle 2"/>
          <p:cNvSpPr/>
          <p:nvPr/>
        </p:nvSpPr>
        <p:spPr>
          <a:xfrm>
            <a:off x="914401" y="1600200"/>
            <a:ext cx="7268368" cy="1636345"/>
          </a:xfrm>
          <a:prstGeom prst="rect">
            <a:avLst/>
          </a:prstGeom>
        </p:spPr>
        <p:txBody>
          <a:bodyPr wrap="square">
            <a:spAutoFit/>
          </a:bodyPr>
          <a:lstStyle/>
          <a:p>
            <a:pPr algn="r" rtl="1">
              <a:lnSpc>
                <a:spcPct val="115000"/>
              </a:lnSpc>
              <a:spcAft>
                <a:spcPts val="1000"/>
              </a:spcAft>
            </a:pPr>
            <a:r>
              <a:rPr lang="ar-SA" sz="2000" dirty="0">
                <a:cs typeface="B Koodak" pitchFamily="2" charset="-78"/>
              </a:rPr>
              <a:t>از پروردگار خود طلب آمزرش و مغفرت می کنیم و به سوی او بازگشت می نمایم.</a:t>
            </a:r>
            <a:endParaRPr lang="en-US" sz="2000" dirty="0">
              <a:cs typeface="B Koodak" pitchFamily="2" charset="-78"/>
            </a:endParaRPr>
          </a:p>
          <a:p>
            <a:pPr algn="r" rtl="1">
              <a:lnSpc>
                <a:spcPct val="115000"/>
              </a:lnSpc>
              <a:spcAft>
                <a:spcPts val="1000"/>
              </a:spcAft>
            </a:pPr>
            <a:r>
              <a:rPr lang="ar-SA" sz="2000" dirty="0">
                <a:cs typeface="B Koodak" pitchFamily="2" charset="-78"/>
              </a:rPr>
              <a:t>آن گاه </a:t>
            </a:r>
            <a:r>
              <a:rPr lang="fa-IR" sz="2000" dirty="0">
                <a:cs typeface="B Koodak" pitchFamily="2" charset="-78"/>
              </a:rPr>
              <a:t>۷</a:t>
            </a:r>
            <a:r>
              <a:rPr lang="ar-SA" sz="2000" dirty="0">
                <a:cs typeface="B Koodak" pitchFamily="2" charset="-78"/>
              </a:rPr>
              <a:t> بار می گوییم «هذا مقامُ العائذٍٍِ بکَ منَ النّارِ»؛ این است مقام کسی که از آتش قیامت به تو پناه می برد. و بعد از آن </a:t>
            </a:r>
            <a:r>
              <a:rPr lang="fa-IR" sz="2000" dirty="0">
                <a:cs typeface="B Koodak" pitchFamily="2" charset="-78"/>
              </a:rPr>
              <a:t>۳۰۰</a:t>
            </a:r>
            <a:r>
              <a:rPr lang="ar-SA" sz="2000" dirty="0">
                <a:cs typeface="B Koodak" pitchFamily="2" charset="-78"/>
              </a:rPr>
              <a:t> مرتبه می گوییم: «العفو» و سپس می گوییم: «ربّ اغفرلی و ارحمنی وتُب عَلیَّ انّکَ انتَ التّوابُ الغفُورُ الرّحیم</a:t>
            </a:r>
            <a:r>
              <a:rPr lang="ar-SA" sz="2000" dirty="0" smtClean="0">
                <a:cs typeface="B Koodak" pitchFamily="2" charset="-78"/>
              </a:rPr>
              <a:t>».</a:t>
            </a:r>
            <a:r>
              <a:rPr lang="fa-IR" sz="2000" dirty="0" smtClean="0">
                <a:cs typeface="B Koodak" pitchFamily="2" charset="-78"/>
              </a:rPr>
              <a:t> </a:t>
            </a:r>
            <a:r>
              <a:rPr lang="ar-SA" sz="1400" dirty="0">
                <a:solidFill>
                  <a:schemeClr val="accent3">
                    <a:lumMod val="75000"/>
                  </a:schemeClr>
                </a:solidFill>
                <a:latin typeface="Times New Roman"/>
                <a:ea typeface="Times New Roman"/>
                <a:cs typeface="Titr"/>
              </a:rPr>
              <a:t>[</a:t>
            </a:r>
            <a:r>
              <a:rPr lang="fa-IR" sz="1400" dirty="0">
                <a:solidFill>
                  <a:schemeClr val="accent3">
                    <a:lumMod val="75000"/>
                  </a:schemeClr>
                </a:solidFill>
                <a:latin typeface="Times New Roman"/>
                <a:ea typeface="Times New Roman"/>
                <a:cs typeface="Titr"/>
              </a:rPr>
              <a:t>۴]</a:t>
            </a:r>
            <a:endParaRPr lang="en-US" sz="1400" dirty="0">
              <a:solidFill>
                <a:schemeClr val="accent3">
                  <a:lumMod val="75000"/>
                </a:schemeClr>
              </a:solidFill>
              <a:latin typeface="Times New Roman"/>
              <a:ea typeface="Times New Roman"/>
              <a:cs typeface="Titr"/>
            </a:endParaRPr>
          </a:p>
        </p:txBody>
      </p:sp>
      <p:sp>
        <p:nvSpPr>
          <p:cNvPr id="10" name="TextBox 9"/>
          <p:cNvSpPr txBox="1"/>
          <p:nvPr/>
        </p:nvSpPr>
        <p:spPr>
          <a:xfrm>
            <a:off x="4069557" y="3257644"/>
            <a:ext cx="4113212" cy="369332"/>
          </a:xfrm>
          <a:prstGeom prst="rect">
            <a:avLst/>
          </a:prstGeom>
          <a:noFill/>
        </p:spPr>
        <p:txBody>
          <a:bodyPr wrap="square" rtlCol="0">
            <a:spAutoFit/>
          </a:bodyPr>
          <a:lstStyle/>
          <a:p>
            <a:pPr algn="r"/>
            <a:r>
              <a:rPr lang="fa-IR" dirty="0" smtClean="0"/>
              <a:t>............................................................</a:t>
            </a:r>
            <a:endParaRPr lang="en-US" dirty="0"/>
          </a:p>
        </p:txBody>
      </p:sp>
      <p:sp>
        <p:nvSpPr>
          <p:cNvPr id="4" name="Rectangle 3"/>
          <p:cNvSpPr/>
          <p:nvPr/>
        </p:nvSpPr>
        <p:spPr>
          <a:xfrm>
            <a:off x="5713089" y="3627397"/>
            <a:ext cx="2446504" cy="366254"/>
          </a:xfrm>
          <a:prstGeom prst="rect">
            <a:avLst/>
          </a:prstGeom>
        </p:spPr>
        <p:txBody>
          <a:bodyPr wrap="none">
            <a:spAutoFit/>
          </a:bodyPr>
          <a:lstStyle/>
          <a:p>
            <a:pPr algn="r" rtl="1">
              <a:lnSpc>
                <a:spcPct val="115000"/>
              </a:lnSpc>
              <a:spcAft>
                <a:spcPts val="1000"/>
              </a:spcAft>
            </a:pPr>
            <a:r>
              <a:rPr lang="ar-SA" sz="1600" dirty="0">
                <a:solidFill>
                  <a:schemeClr val="accent3">
                    <a:lumMod val="75000"/>
                  </a:schemeClr>
                </a:solidFill>
                <a:latin typeface="Times New Roman"/>
                <a:ea typeface="Times New Roman"/>
                <a:cs typeface="Titr"/>
              </a:rPr>
              <a:t>[</a:t>
            </a:r>
            <a:r>
              <a:rPr lang="fa-IR" sz="1600" dirty="0">
                <a:solidFill>
                  <a:schemeClr val="accent3">
                    <a:lumMod val="75000"/>
                  </a:schemeClr>
                </a:solidFill>
                <a:latin typeface="Times New Roman"/>
                <a:ea typeface="Times New Roman"/>
                <a:cs typeface="Titr"/>
              </a:rPr>
              <a:t>۴] . </a:t>
            </a:r>
            <a:r>
              <a:rPr lang="ar-SA" sz="1600" dirty="0">
                <a:solidFill>
                  <a:schemeClr val="accent3">
                    <a:lumMod val="75000"/>
                  </a:schemeClr>
                </a:solidFill>
                <a:latin typeface="Times New Roman"/>
                <a:ea typeface="Times New Roman"/>
                <a:cs typeface="Titr"/>
              </a:rPr>
              <a:t>رساله نوین، ج </a:t>
            </a:r>
            <a:r>
              <a:rPr lang="fa-IR" sz="1600" dirty="0">
                <a:solidFill>
                  <a:schemeClr val="accent3">
                    <a:lumMod val="75000"/>
                  </a:schemeClr>
                </a:solidFill>
                <a:latin typeface="Times New Roman"/>
                <a:ea typeface="Times New Roman"/>
                <a:cs typeface="Titr"/>
              </a:rPr>
              <a:t>۱</a:t>
            </a:r>
            <a:r>
              <a:rPr lang="ar-SA" sz="1600" dirty="0">
                <a:solidFill>
                  <a:schemeClr val="accent3">
                    <a:lumMod val="75000"/>
                  </a:schemeClr>
                </a:solidFill>
                <a:latin typeface="Times New Roman"/>
                <a:ea typeface="Times New Roman"/>
                <a:cs typeface="Titr"/>
              </a:rPr>
              <a:t>، ص </a:t>
            </a:r>
            <a:r>
              <a:rPr lang="fa-IR" sz="1600" dirty="0">
                <a:solidFill>
                  <a:schemeClr val="accent3">
                    <a:lumMod val="75000"/>
                  </a:schemeClr>
                </a:solidFill>
                <a:latin typeface="Times New Roman"/>
                <a:ea typeface="Times New Roman"/>
                <a:cs typeface="Titr"/>
              </a:rPr>
              <a:t>۱۷۰</a:t>
            </a:r>
            <a:r>
              <a:rPr lang="ar-SA" sz="1600" dirty="0">
                <a:solidFill>
                  <a:schemeClr val="accent3">
                    <a:lumMod val="75000"/>
                  </a:schemeClr>
                </a:solidFill>
                <a:latin typeface="Times New Roman"/>
                <a:ea typeface="Times New Roman"/>
                <a:cs typeface="Titr"/>
              </a:rPr>
              <a:t>٫</a:t>
            </a:r>
            <a:endParaRPr lang="en-US" sz="1600" dirty="0">
              <a:solidFill>
                <a:schemeClr val="accent3">
                  <a:lumMod val="75000"/>
                </a:schemeClr>
              </a:solidFill>
              <a:latin typeface="Times New Roman"/>
              <a:ea typeface="Times New Roman"/>
              <a:cs typeface="Titr"/>
            </a:endParaRPr>
          </a:p>
        </p:txBody>
      </p:sp>
      <p:sp>
        <p:nvSpPr>
          <p:cNvPr id="12" name="Rectangle 11"/>
          <p:cNvSpPr/>
          <p:nvPr/>
        </p:nvSpPr>
        <p:spPr>
          <a:xfrm>
            <a:off x="3624924" y="647505"/>
            <a:ext cx="2077813" cy="571695"/>
          </a:xfrm>
          <a:prstGeom prst="rect">
            <a:avLst/>
          </a:prstGeom>
          <a:solidFill>
            <a:srgbClr val="FFC000"/>
          </a:solidFill>
          <a:ln>
            <a:solidFill>
              <a:schemeClr val="tx1"/>
            </a:solidFill>
          </a:ln>
        </p:spPr>
        <p:txBody>
          <a:bodyPr wrap="none">
            <a:spAutoFit/>
          </a:bodyPr>
          <a:lstStyle/>
          <a:p>
            <a:pPr algn="r" rtl="1">
              <a:lnSpc>
                <a:spcPct val="115000"/>
              </a:lnSpc>
              <a:spcAft>
                <a:spcPts val="1000"/>
              </a:spcAft>
            </a:pPr>
            <a:r>
              <a:rPr lang="ar-SA" sz="2800" dirty="0">
                <a:solidFill>
                  <a:schemeClr val="accent5">
                    <a:lumMod val="75000"/>
                  </a:schemeClr>
                </a:solidFill>
                <a:latin typeface="Times New Roman"/>
                <a:ea typeface="Times New Roman"/>
                <a:cs typeface="Titr"/>
              </a:rPr>
              <a:t>کیفیت نماز شب</a:t>
            </a:r>
            <a:endParaRPr lang="en-US" sz="2800" dirty="0">
              <a:solidFill>
                <a:schemeClr val="accent5">
                  <a:lumMod val="75000"/>
                </a:schemeClr>
              </a:solidFill>
              <a:latin typeface="Times New Roman"/>
              <a:ea typeface="Times New Roman"/>
              <a:cs typeface="Titr"/>
            </a:endParaRPr>
          </a:p>
        </p:txBody>
      </p:sp>
      <p:pic>
        <p:nvPicPr>
          <p:cNvPr id="13" name="Picture 6" descr="[تصویر:  YaMahdi.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20098205">
            <a:off x="-759" y="175390"/>
            <a:ext cx="1700194" cy="11288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5862090"/>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8" name="2 Subtítulo"/>
          <p:cNvSpPr txBox="1">
            <a:spLocks/>
          </p:cNvSpPr>
          <p:nvPr/>
        </p:nvSpPr>
        <p:spPr bwMode="auto">
          <a:xfrm>
            <a:off x="250825" y="6234118"/>
            <a:ext cx="2017713" cy="46355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defRPr/>
            </a:pPr>
            <a:endParaRPr lang="es-ES" sz="2000" dirty="0">
              <a:solidFill>
                <a:prstClr val="white">
                  <a:lumMod val="75000"/>
                </a:prstClr>
              </a:solidFill>
            </a:endParaRPr>
          </a:p>
        </p:txBody>
      </p:sp>
      <p:pic>
        <p:nvPicPr>
          <p:cNvPr id="3082" name="44 Imagen">
            <a:hlinkClick r:id="" action="ppaction://hlinkshowjump?jump=nextslide"/>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494687" y="6329362"/>
            <a:ext cx="363538"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45 Imagen">
            <a:hlinkClick r:id="" action="ppaction://hlinkshowjump?jump=previousslide"/>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001000" y="6324600"/>
            <a:ext cx="363538"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6" name="Imagen 5" descr="C:\Users\Design\Documents\Edu\Product Launch\shadow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92586" y="6019800"/>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67 Recortar rectángulo de esquina del mismo lado"/>
          <p:cNvSpPr/>
          <p:nvPr/>
        </p:nvSpPr>
        <p:spPr>
          <a:xfrm>
            <a:off x="8316913" y="-1588"/>
            <a:ext cx="541312" cy="534988"/>
          </a:xfrm>
          <a:prstGeom prst="snip2SameRect">
            <a:avLst/>
          </a:prstGeom>
          <a:gradFill>
            <a:gsLst>
              <a:gs pos="0">
                <a:srgbClr val="C00000"/>
              </a:gs>
              <a:gs pos="80000">
                <a:srgbClr val="70201E"/>
              </a:gs>
              <a:gs pos="100000">
                <a:schemeClr val="accent2">
                  <a:shade val="94000"/>
                  <a:satMod val="135000"/>
                </a:schemeClr>
              </a:gs>
            </a:gsLst>
          </a:gra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es-HN" b="1" dirty="0">
                <a:solidFill>
                  <a:prstClr val="white"/>
                </a:solidFill>
              </a:rPr>
              <a:t>2</a:t>
            </a:r>
            <a:endParaRPr lang="es-ES" b="1" dirty="0">
              <a:solidFill>
                <a:prstClr val="white"/>
              </a:solidFill>
            </a:endParaRPr>
          </a:p>
        </p:txBody>
      </p:sp>
      <p:pic>
        <p:nvPicPr>
          <p:cNvPr id="20" name="Imagen 5" descr="C:\Users\Design\Documents\Edu\Product Launch\shadow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6012565"/>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28600" y="6180730"/>
            <a:ext cx="1676400" cy="646331"/>
          </a:xfrm>
          <a:prstGeom prst="rect">
            <a:avLst/>
          </a:prstGeom>
          <a:noFill/>
        </p:spPr>
        <p:txBody>
          <a:bodyPr wrap="square" rtlCol="0">
            <a:spAutoFit/>
          </a:bodyPr>
          <a:lstStyle/>
          <a:p>
            <a:r>
              <a:rPr lang="fa-IR" sz="3600" dirty="0">
                <a:solidFill>
                  <a:prstClr val="white">
                    <a:lumMod val="65000"/>
                  </a:prstClr>
                </a:solidFill>
                <a:cs typeface="B Yekan" pitchFamily="2" charset="-78"/>
              </a:rPr>
              <a:t>نماز شب</a:t>
            </a:r>
            <a:endParaRPr lang="en-US" sz="3600" dirty="0">
              <a:solidFill>
                <a:prstClr val="white">
                  <a:lumMod val="65000"/>
                </a:prstClr>
              </a:solidFill>
              <a:cs typeface="B Yekan" pitchFamily="2" charset="-78"/>
            </a:endParaRPr>
          </a:p>
        </p:txBody>
      </p:sp>
      <p:sp>
        <p:nvSpPr>
          <p:cNvPr id="3" name="Rectangle 2"/>
          <p:cNvSpPr/>
          <p:nvPr/>
        </p:nvSpPr>
        <p:spPr>
          <a:xfrm>
            <a:off x="914401" y="1502575"/>
            <a:ext cx="7268368" cy="3180358"/>
          </a:xfrm>
          <a:prstGeom prst="rect">
            <a:avLst/>
          </a:prstGeom>
        </p:spPr>
        <p:txBody>
          <a:bodyPr wrap="square">
            <a:spAutoFit/>
          </a:bodyPr>
          <a:lstStyle/>
          <a:p>
            <a:pPr algn="r" rtl="1">
              <a:lnSpc>
                <a:spcPct val="115000"/>
              </a:lnSpc>
              <a:spcAft>
                <a:spcPts val="1000"/>
              </a:spcAft>
            </a:pPr>
            <a:r>
              <a:rPr lang="fa-IR" sz="2000" dirty="0" smtClean="0">
                <a:cs typeface="B Koodak" pitchFamily="2" charset="-78"/>
              </a:rPr>
              <a:t>۱</a:t>
            </a:r>
            <a:r>
              <a:rPr lang="en-US" sz="2000" dirty="0" smtClean="0">
                <a:cs typeface="B Koodak" pitchFamily="2" charset="-78"/>
              </a:rPr>
              <a:t>-</a:t>
            </a:r>
            <a:r>
              <a:rPr lang="ar-SA" sz="2000" dirty="0" smtClean="0">
                <a:cs typeface="B Koodak" pitchFamily="2" charset="-78"/>
              </a:rPr>
              <a:t> </a:t>
            </a:r>
            <a:r>
              <a:rPr lang="ar-SA" sz="2000" dirty="0">
                <a:cs typeface="B Koodak" pitchFamily="2" charset="-78"/>
              </a:rPr>
              <a:t>هشت رکعت به نیت نماز شب و سپس دو رکعت نماز شفع و آن گاه یک رکعت نماز وتر، که با فضیلت ترین نماز شب، نماز وتر و شفع است و دو رکعت شفع برتر از وتر است.</a:t>
            </a:r>
            <a:endParaRPr lang="en-US" sz="2000" dirty="0">
              <a:cs typeface="B Koodak" pitchFamily="2" charset="-78"/>
            </a:endParaRPr>
          </a:p>
          <a:p>
            <a:pPr algn="r" rtl="1">
              <a:lnSpc>
                <a:spcPct val="115000"/>
              </a:lnSpc>
              <a:spcAft>
                <a:spcPts val="1000"/>
              </a:spcAft>
            </a:pPr>
            <a:r>
              <a:rPr lang="fa-IR" sz="2000" dirty="0">
                <a:solidFill>
                  <a:prstClr val="black"/>
                </a:solidFill>
                <a:cs typeface="B Koodak" pitchFamily="2" charset="-78"/>
              </a:rPr>
              <a:t>۲ -</a:t>
            </a:r>
            <a:r>
              <a:rPr lang="ar-SA" sz="2000" dirty="0">
                <a:solidFill>
                  <a:prstClr val="black"/>
                </a:solidFill>
                <a:cs typeface="B Koodak" pitchFamily="2" charset="-78"/>
              </a:rPr>
              <a:t> </a:t>
            </a:r>
            <a:r>
              <a:rPr lang="ar-SA" sz="2000" dirty="0" smtClean="0">
                <a:cs typeface="B Koodak" pitchFamily="2" charset="-78"/>
              </a:rPr>
              <a:t>برای </a:t>
            </a:r>
            <a:r>
              <a:rPr lang="ar-SA" sz="2000" dirty="0">
                <a:cs typeface="B Koodak" pitchFamily="2" charset="-78"/>
              </a:rPr>
              <a:t>نماز شب می توان به نماز شفع و وتر اکتفا کرد، بلکه هنگام تنگی وقت می توان تنها به نماز وتر اکتفا نمود.</a:t>
            </a:r>
            <a:endParaRPr lang="en-US" sz="2000" dirty="0">
              <a:cs typeface="B Koodak" pitchFamily="2" charset="-78"/>
            </a:endParaRPr>
          </a:p>
          <a:p>
            <a:pPr algn="r" rtl="1">
              <a:lnSpc>
                <a:spcPct val="115000"/>
              </a:lnSpc>
              <a:spcAft>
                <a:spcPts val="1000"/>
              </a:spcAft>
            </a:pPr>
            <a:r>
              <a:rPr lang="fa-IR" sz="2000" dirty="0" smtClean="0">
                <a:cs typeface="B Koodak" pitchFamily="2" charset="-78"/>
              </a:rPr>
              <a:t>۳</a:t>
            </a:r>
            <a:r>
              <a:rPr lang="ar-SA" sz="2000" dirty="0" smtClean="0">
                <a:cs typeface="B Koodak" pitchFamily="2" charset="-78"/>
              </a:rPr>
              <a:t> </a:t>
            </a:r>
            <a:r>
              <a:rPr lang="ar-SA" sz="2000" dirty="0">
                <a:cs typeface="B Koodak" pitchFamily="2" charset="-78"/>
              </a:rPr>
              <a:t>وقت نماز شب از نیمه شب تا فجر صادق است، و هنگام سحر از سایر مواقع بهتر است و تمامی ثلث آخر شب سحر محسوب می شود. و افضل از آن خواندن نماز شب نزدیکیهای فجر است</a:t>
            </a:r>
            <a:r>
              <a:rPr lang="ar-SA" sz="2000" dirty="0" smtClean="0">
                <a:cs typeface="B Koodak" pitchFamily="2" charset="-78"/>
              </a:rPr>
              <a:t>.</a:t>
            </a:r>
            <a:r>
              <a:rPr lang="fa-IR" sz="2000" dirty="0" smtClean="0">
                <a:cs typeface="B Koodak" pitchFamily="2" charset="-78"/>
              </a:rPr>
              <a:t> </a:t>
            </a:r>
            <a:r>
              <a:rPr lang="ar-SA" sz="1400" dirty="0">
                <a:solidFill>
                  <a:schemeClr val="accent3">
                    <a:lumMod val="75000"/>
                  </a:schemeClr>
                </a:solidFill>
                <a:latin typeface="Times New Roman"/>
                <a:ea typeface="Times New Roman"/>
                <a:cs typeface="Titr"/>
              </a:rPr>
              <a:t>[</a:t>
            </a:r>
            <a:r>
              <a:rPr lang="fa-IR" sz="1400" dirty="0" smtClean="0">
                <a:solidFill>
                  <a:schemeClr val="accent3">
                    <a:lumMod val="75000"/>
                  </a:schemeClr>
                </a:solidFill>
                <a:latin typeface="Times New Roman"/>
                <a:ea typeface="Times New Roman"/>
                <a:cs typeface="Titr"/>
              </a:rPr>
              <a:t>۵]</a:t>
            </a:r>
            <a:endParaRPr lang="en-US" sz="1400" dirty="0">
              <a:solidFill>
                <a:schemeClr val="accent3">
                  <a:lumMod val="75000"/>
                </a:schemeClr>
              </a:solidFill>
              <a:latin typeface="Times New Roman"/>
              <a:ea typeface="Times New Roman"/>
              <a:cs typeface="Titr"/>
            </a:endParaRPr>
          </a:p>
        </p:txBody>
      </p:sp>
      <p:sp>
        <p:nvSpPr>
          <p:cNvPr id="10" name="TextBox 9"/>
          <p:cNvSpPr txBox="1"/>
          <p:nvPr/>
        </p:nvSpPr>
        <p:spPr>
          <a:xfrm>
            <a:off x="4069557" y="4652309"/>
            <a:ext cx="4113212" cy="369332"/>
          </a:xfrm>
          <a:prstGeom prst="rect">
            <a:avLst/>
          </a:prstGeom>
          <a:noFill/>
        </p:spPr>
        <p:txBody>
          <a:bodyPr wrap="square" rtlCol="0">
            <a:spAutoFit/>
          </a:bodyPr>
          <a:lstStyle/>
          <a:p>
            <a:pPr algn="r"/>
            <a:r>
              <a:rPr lang="fa-IR" dirty="0" smtClean="0"/>
              <a:t>............................................................</a:t>
            </a:r>
            <a:endParaRPr lang="en-US" dirty="0"/>
          </a:p>
        </p:txBody>
      </p:sp>
      <p:sp>
        <p:nvSpPr>
          <p:cNvPr id="4" name="Rectangle 3"/>
          <p:cNvSpPr/>
          <p:nvPr/>
        </p:nvSpPr>
        <p:spPr>
          <a:xfrm>
            <a:off x="5468086" y="5050733"/>
            <a:ext cx="2688557" cy="428900"/>
          </a:xfrm>
          <a:prstGeom prst="rect">
            <a:avLst/>
          </a:prstGeom>
        </p:spPr>
        <p:txBody>
          <a:bodyPr wrap="none">
            <a:spAutoFit/>
          </a:bodyPr>
          <a:lstStyle/>
          <a:p>
            <a:pPr algn="r" rtl="1">
              <a:lnSpc>
                <a:spcPct val="115000"/>
              </a:lnSpc>
              <a:spcAft>
                <a:spcPts val="1000"/>
              </a:spcAft>
            </a:pPr>
            <a:r>
              <a:rPr lang="ar-SA" sz="1600" dirty="0">
                <a:solidFill>
                  <a:schemeClr val="accent3">
                    <a:lumMod val="75000"/>
                  </a:schemeClr>
                </a:solidFill>
                <a:latin typeface="Times New Roman"/>
                <a:ea typeface="Times New Roman"/>
                <a:cs typeface="Titr"/>
              </a:rPr>
              <a:t>[</a:t>
            </a:r>
            <a:r>
              <a:rPr lang="fa-IR" sz="1600" dirty="0">
                <a:solidFill>
                  <a:schemeClr val="accent3">
                    <a:lumMod val="75000"/>
                  </a:schemeClr>
                </a:solidFill>
                <a:latin typeface="Times New Roman"/>
                <a:ea typeface="Times New Roman"/>
                <a:cs typeface="Titr"/>
              </a:rPr>
              <a:t>۵] . </a:t>
            </a:r>
            <a:r>
              <a:rPr lang="ar-SA" sz="1600" dirty="0">
                <a:solidFill>
                  <a:schemeClr val="accent3">
                    <a:lumMod val="75000"/>
                  </a:schemeClr>
                </a:solidFill>
                <a:latin typeface="Times New Roman"/>
                <a:ea typeface="Times New Roman"/>
                <a:cs typeface="Titr"/>
              </a:rPr>
              <a:t>تحریر الوسیله، ج </a:t>
            </a:r>
            <a:r>
              <a:rPr lang="fa-IR" sz="1600" dirty="0">
                <a:solidFill>
                  <a:schemeClr val="accent3">
                    <a:lumMod val="75000"/>
                  </a:schemeClr>
                </a:solidFill>
                <a:latin typeface="Times New Roman"/>
                <a:ea typeface="Times New Roman"/>
                <a:cs typeface="Titr"/>
              </a:rPr>
              <a:t>۱</a:t>
            </a:r>
            <a:r>
              <a:rPr lang="ar-SA" sz="1600" dirty="0">
                <a:solidFill>
                  <a:schemeClr val="accent3">
                    <a:lumMod val="75000"/>
                  </a:schemeClr>
                </a:solidFill>
                <a:latin typeface="Times New Roman"/>
                <a:ea typeface="Times New Roman"/>
                <a:cs typeface="Titr"/>
              </a:rPr>
              <a:t>، ص </a:t>
            </a:r>
            <a:r>
              <a:rPr lang="fa-IR" sz="1600" dirty="0">
                <a:solidFill>
                  <a:schemeClr val="accent3">
                    <a:lumMod val="75000"/>
                  </a:schemeClr>
                </a:solidFill>
                <a:latin typeface="Times New Roman"/>
                <a:ea typeface="Times New Roman"/>
                <a:cs typeface="Titr"/>
              </a:rPr>
              <a:t>۱۳۶</a:t>
            </a:r>
            <a:r>
              <a:rPr lang="ar-SA" sz="2000" dirty="0">
                <a:solidFill>
                  <a:srgbClr val="0000FF"/>
                </a:solidFill>
                <a:ea typeface="Times New Roman"/>
                <a:cs typeface="Times New Roman"/>
              </a:rPr>
              <a:t>٫</a:t>
            </a:r>
            <a:endParaRPr lang="en-US" sz="1600" dirty="0">
              <a:ea typeface="Calibri"/>
              <a:cs typeface="Arial"/>
            </a:endParaRPr>
          </a:p>
        </p:txBody>
      </p:sp>
      <p:sp>
        <p:nvSpPr>
          <p:cNvPr id="12" name="Rectangle 11"/>
          <p:cNvSpPr/>
          <p:nvPr/>
        </p:nvSpPr>
        <p:spPr>
          <a:xfrm>
            <a:off x="3214818" y="685800"/>
            <a:ext cx="2532551" cy="587853"/>
          </a:xfrm>
          <a:prstGeom prst="rect">
            <a:avLst/>
          </a:prstGeom>
          <a:solidFill>
            <a:srgbClr val="FFC000"/>
          </a:solidFill>
          <a:ln>
            <a:solidFill>
              <a:schemeClr val="tx1"/>
            </a:solidFill>
          </a:ln>
        </p:spPr>
        <p:txBody>
          <a:bodyPr wrap="square">
            <a:spAutoFit/>
          </a:bodyPr>
          <a:lstStyle/>
          <a:p>
            <a:pPr algn="ctr" rtl="1">
              <a:lnSpc>
                <a:spcPct val="115000"/>
              </a:lnSpc>
              <a:spcAft>
                <a:spcPts val="1000"/>
              </a:spcAft>
            </a:pPr>
            <a:r>
              <a:rPr lang="ar-SA" sz="2800" dirty="0">
                <a:solidFill>
                  <a:schemeClr val="accent5">
                    <a:lumMod val="75000"/>
                  </a:schemeClr>
                </a:solidFill>
                <a:latin typeface="Times New Roman"/>
                <a:ea typeface="Times New Roman"/>
                <a:cs typeface="Titr"/>
              </a:rPr>
              <a:t>احکام نماز شب </a:t>
            </a:r>
            <a:endParaRPr lang="en-US" sz="2800" dirty="0">
              <a:solidFill>
                <a:schemeClr val="accent5">
                  <a:lumMod val="75000"/>
                </a:schemeClr>
              </a:solidFill>
              <a:latin typeface="Times New Roman"/>
              <a:ea typeface="Times New Roman"/>
              <a:cs typeface="Titr"/>
            </a:endParaRPr>
          </a:p>
        </p:txBody>
      </p:sp>
      <p:pic>
        <p:nvPicPr>
          <p:cNvPr id="13" name="Picture 6" descr="[تصویر:  YaMahdi.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20098205">
            <a:off x="-759" y="175390"/>
            <a:ext cx="1700194" cy="11288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5862090"/>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8" name="2 Subtítulo"/>
          <p:cNvSpPr txBox="1">
            <a:spLocks/>
          </p:cNvSpPr>
          <p:nvPr/>
        </p:nvSpPr>
        <p:spPr bwMode="auto">
          <a:xfrm>
            <a:off x="250825" y="6234118"/>
            <a:ext cx="2017713" cy="46355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defRPr/>
            </a:pPr>
            <a:endParaRPr lang="es-ES" sz="2000" dirty="0">
              <a:solidFill>
                <a:prstClr val="white">
                  <a:lumMod val="75000"/>
                </a:prstClr>
              </a:solidFill>
            </a:endParaRPr>
          </a:p>
        </p:txBody>
      </p:sp>
      <p:pic>
        <p:nvPicPr>
          <p:cNvPr id="3082" name="44 Imagen">
            <a:hlinkClick r:id="" action="ppaction://hlinkshowjump?jump=nextslide"/>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494687" y="6329362"/>
            <a:ext cx="363538"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45 Imagen">
            <a:hlinkClick r:id="" action="ppaction://hlinkshowjump?jump=previousslide"/>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001000" y="6324600"/>
            <a:ext cx="363538"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6" name="Imagen 5" descr="C:\Users\Design\Documents\Edu\Product Launch\shadow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92586" y="6019800"/>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67 Recortar rectángulo de esquina del mismo lado"/>
          <p:cNvSpPr/>
          <p:nvPr/>
        </p:nvSpPr>
        <p:spPr>
          <a:xfrm>
            <a:off x="8316913" y="-1588"/>
            <a:ext cx="541312" cy="534988"/>
          </a:xfrm>
          <a:prstGeom prst="snip2SameRect">
            <a:avLst/>
          </a:prstGeom>
          <a:gradFill>
            <a:gsLst>
              <a:gs pos="0">
                <a:srgbClr val="C00000"/>
              </a:gs>
              <a:gs pos="80000">
                <a:srgbClr val="70201E"/>
              </a:gs>
              <a:gs pos="100000">
                <a:schemeClr val="accent2">
                  <a:shade val="94000"/>
                  <a:satMod val="135000"/>
                </a:schemeClr>
              </a:gs>
            </a:gsLst>
          </a:gra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es-HN" b="1" dirty="0">
                <a:solidFill>
                  <a:prstClr val="white"/>
                </a:solidFill>
              </a:rPr>
              <a:t>2</a:t>
            </a:r>
            <a:endParaRPr lang="es-ES" b="1" dirty="0">
              <a:solidFill>
                <a:prstClr val="white"/>
              </a:solidFill>
            </a:endParaRPr>
          </a:p>
        </p:txBody>
      </p:sp>
      <p:pic>
        <p:nvPicPr>
          <p:cNvPr id="20" name="Imagen 5" descr="C:\Users\Design\Documents\Edu\Product Launch\shadow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6012565"/>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28600" y="6180730"/>
            <a:ext cx="1676400" cy="646331"/>
          </a:xfrm>
          <a:prstGeom prst="rect">
            <a:avLst/>
          </a:prstGeom>
          <a:noFill/>
        </p:spPr>
        <p:txBody>
          <a:bodyPr wrap="square" rtlCol="0">
            <a:spAutoFit/>
          </a:bodyPr>
          <a:lstStyle/>
          <a:p>
            <a:r>
              <a:rPr lang="fa-IR" sz="3600" dirty="0">
                <a:solidFill>
                  <a:prstClr val="white">
                    <a:lumMod val="65000"/>
                  </a:prstClr>
                </a:solidFill>
                <a:cs typeface="B Yekan" pitchFamily="2" charset="-78"/>
              </a:rPr>
              <a:t>نماز شب</a:t>
            </a:r>
            <a:endParaRPr lang="en-US" sz="3600" dirty="0">
              <a:solidFill>
                <a:prstClr val="white">
                  <a:lumMod val="65000"/>
                </a:prstClr>
              </a:solidFill>
              <a:cs typeface="B Yekan" pitchFamily="2" charset="-78"/>
            </a:endParaRPr>
          </a:p>
        </p:txBody>
      </p:sp>
      <p:sp>
        <p:nvSpPr>
          <p:cNvPr id="3" name="Rectangle 2"/>
          <p:cNvSpPr/>
          <p:nvPr/>
        </p:nvSpPr>
        <p:spPr>
          <a:xfrm>
            <a:off x="843770" y="1418699"/>
            <a:ext cx="7520768" cy="3534301"/>
          </a:xfrm>
          <a:prstGeom prst="rect">
            <a:avLst/>
          </a:prstGeom>
        </p:spPr>
        <p:txBody>
          <a:bodyPr wrap="square">
            <a:spAutoFit/>
          </a:bodyPr>
          <a:lstStyle/>
          <a:p>
            <a:pPr algn="r" rtl="1">
              <a:lnSpc>
                <a:spcPct val="115000"/>
              </a:lnSpc>
              <a:spcAft>
                <a:spcPts val="1000"/>
              </a:spcAft>
            </a:pPr>
            <a:r>
              <a:rPr lang="fa-IR" sz="2000" dirty="0" smtClean="0">
                <a:cs typeface="B Koodak" pitchFamily="2" charset="-78"/>
              </a:rPr>
              <a:t>۴</a:t>
            </a:r>
            <a:r>
              <a:rPr lang="en-US" sz="2000" dirty="0" smtClean="0">
                <a:cs typeface="B Koodak" pitchFamily="2" charset="-78"/>
              </a:rPr>
              <a:t> - </a:t>
            </a:r>
            <a:r>
              <a:rPr lang="ar-SA" sz="2000" dirty="0" smtClean="0">
                <a:cs typeface="B Koodak" pitchFamily="2" charset="-78"/>
              </a:rPr>
              <a:t>جایز </a:t>
            </a:r>
            <a:r>
              <a:rPr lang="ar-SA" sz="2000" dirty="0">
                <a:cs typeface="B Koodak" pitchFamily="2" charset="-78"/>
              </a:rPr>
              <a:t>است انسان نماز شب را نشسته بخواند حتی در حال اختیار. ولی اگر می خواهد نشسته بخواند بهتر آن است که هر دو رکعت نشسته را یک رکعت ایستاده حساب کند. بنابراین باید هشت بار دو رکعت نشسته و هر دو رکعت به یک سلام که جمعاً شانزده رکعت می شود به نیت نماز شب بخواند و دوباره دو رکعت هر دو رکعت به یک سلام به نیت نماز شفع و دو بار یک رکعت هر یک رکعت به یک سلام به نیت نماز وتر، ولی در حال اضطرار و مریض همان یازده رکعت کفایت می کند.</a:t>
            </a:r>
            <a:endParaRPr lang="en-US" sz="2000" dirty="0">
              <a:cs typeface="B Koodak" pitchFamily="2" charset="-78"/>
            </a:endParaRPr>
          </a:p>
          <a:p>
            <a:pPr algn="r" rtl="1">
              <a:lnSpc>
                <a:spcPct val="115000"/>
              </a:lnSpc>
              <a:spcAft>
                <a:spcPts val="1000"/>
              </a:spcAft>
            </a:pPr>
            <a:r>
              <a:rPr lang="en-US" sz="2000" dirty="0" smtClean="0">
                <a:cs typeface="B Koodak" pitchFamily="2" charset="-78"/>
              </a:rPr>
              <a:t> </a:t>
            </a:r>
            <a:r>
              <a:rPr lang="fa-IR" sz="2000" dirty="0" smtClean="0">
                <a:cs typeface="B Koodak" pitchFamily="2" charset="-78"/>
              </a:rPr>
              <a:t>۵</a:t>
            </a:r>
            <a:r>
              <a:rPr lang="en-US" sz="2000" dirty="0" smtClean="0">
                <a:cs typeface="B Koodak" pitchFamily="2" charset="-78"/>
              </a:rPr>
              <a:t> - </a:t>
            </a:r>
            <a:r>
              <a:rPr lang="ar-SA" sz="2000" dirty="0" smtClean="0">
                <a:cs typeface="B Koodak" pitchFamily="2" charset="-78"/>
              </a:rPr>
              <a:t>شخص </a:t>
            </a:r>
            <a:r>
              <a:rPr lang="ar-SA" sz="2000" dirty="0">
                <a:cs typeface="B Koodak" pitchFamily="2" charset="-78"/>
              </a:rPr>
              <a:t>مسافر می تواند نماز شب را پیش از نیمه شب بخواند.</a:t>
            </a:r>
            <a:endParaRPr lang="en-US" sz="2000" dirty="0">
              <a:cs typeface="B Koodak" pitchFamily="2" charset="-78"/>
            </a:endParaRPr>
          </a:p>
          <a:p>
            <a:pPr algn="r" rtl="1">
              <a:lnSpc>
                <a:spcPct val="115000"/>
              </a:lnSpc>
              <a:spcAft>
                <a:spcPts val="1000"/>
              </a:spcAft>
            </a:pPr>
            <a:r>
              <a:rPr lang="fa-IR" sz="2000" dirty="0" smtClean="0">
                <a:cs typeface="B Koodak" pitchFamily="2" charset="-78"/>
              </a:rPr>
              <a:t>۶</a:t>
            </a:r>
            <a:r>
              <a:rPr lang="ar-SA" sz="2000" dirty="0" smtClean="0">
                <a:cs typeface="B Koodak" pitchFamily="2" charset="-78"/>
              </a:rPr>
              <a:t> </a:t>
            </a:r>
            <a:r>
              <a:rPr lang="en-US" sz="2000" dirty="0" smtClean="0">
                <a:cs typeface="B Koodak" pitchFamily="2" charset="-78"/>
              </a:rPr>
              <a:t> -</a:t>
            </a:r>
            <a:r>
              <a:rPr lang="ar-SA" sz="2000" dirty="0" smtClean="0">
                <a:cs typeface="B Koodak" pitchFamily="2" charset="-78"/>
              </a:rPr>
              <a:t>جوانی </a:t>
            </a:r>
            <a:r>
              <a:rPr lang="ar-SA" sz="2000" dirty="0">
                <a:cs typeface="B Koodak" pitchFamily="2" charset="-78"/>
              </a:rPr>
              <a:t>که می ترسد خواب بماند و نماز شب از او فوت شود می تواند نماز شب را پیش از نیمه شب بخواند.</a:t>
            </a:r>
            <a:endParaRPr lang="en-US" sz="2000" dirty="0">
              <a:cs typeface="B Koodak" pitchFamily="2" charset="-78"/>
            </a:endParaRPr>
          </a:p>
        </p:txBody>
      </p:sp>
      <p:sp>
        <p:nvSpPr>
          <p:cNvPr id="10" name="Rectangle 9"/>
          <p:cNvSpPr/>
          <p:nvPr/>
        </p:nvSpPr>
        <p:spPr>
          <a:xfrm>
            <a:off x="3247475" y="685800"/>
            <a:ext cx="2532551" cy="587853"/>
          </a:xfrm>
          <a:prstGeom prst="rect">
            <a:avLst/>
          </a:prstGeom>
          <a:solidFill>
            <a:srgbClr val="FFC000"/>
          </a:solidFill>
          <a:ln>
            <a:solidFill>
              <a:schemeClr val="tx1"/>
            </a:solidFill>
          </a:ln>
        </p:spPr>
        <p:txBody>
          <a:bodyPr wrap="square">
            <a:spAutoFit/>
          </a:bodyPr>
          <a:lstStyle/>
          <a:p>
            <a:pPr algn="ctr" rtl="1">
              <a:lnSpc>
                <a:spcPct val="115000"/>
              </a:lnSpc>
              <a:spcAft>
                <a:spcPts val="1000"/>
              </a:spcAft>
            </a:pPr>
            <a:r>
              <a:rPr lang="ar-SA" sz="2800" dirty="0">
                <a:solidFill>
                  <a:schemeClr val="accent5">
                    <a:lumMod val="75000"/>
                  </a:schemeClr>
                </a:solidFill>
                <a:latin typeface="Times New Roman"/>
                <a:ea typeface="Times New Roman"/>
                <a:cs typeface="Titr"/>
              </a:rPr>
              <a:t>احکام نماز شب </a:t>
            </a:r>
            <a:endParaRPr lang="en-US" sz="2800" dirty="0">
              <a:solidFill>
                <a:schemeClr val="accent5">
                  <a:lumMod val="75000"/>
                </a:schemeClr>
              </a:solidFill>
              <a:latin typeface="Times New Roman"/>
              <a:ea typeface="Times New Roman"/>
              <a:cs typeface="Titr"/>
            </a:endParaRPr>
          </a:p>
        </p:txBody>
      </p:sp>
      <p:pic>
        <p:nvPicPr>
          <p:cNvPr id="11" name="Picture 6" descr="[تصویر:  YaMahdi.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20098205">
            <a:off x="-759" y="175390"/>
            <a:ext cx="1700194" cy="11288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5862090"/>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8" name="2 Subtítulo"/>
          <p:cNvSpPr txBox="1">
            <a:spLocks/>
          </p:cNvSpPr>
          <p:nvPr/>
        </p:nvSpPr>
        <p:spPr bwMode="auto">
          <a:xfrm>
            <a:off x="250825" y="6234118"/>
            <a:ext cx="2017713" cy="46355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defRPr/>
            </a:pPr>
            <a:endParaRPr lang="es-ES" sz="2000" dirty="0">
              <a:solidFill>
                <a:prstClr val="white">
                  <a:lumMod val="75000"/>
                </a:prstClr>
              </a:solidFill>
            </a:endParaRPr>
          </a:p>
        </p:txBody>
      </p:sp>
      <p:pic>
        <p:nvPicPr>
          <p:cNvPr id="3082" name="44 Imagen">
            <a:hlinkClick r:id="" action="ppaction://hlinkshowjump?jump=nextslide"/>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494687" y="6329362"/>
            <a:ext cx="363538"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45 Imagen">
            <a:hlinkClick r:id="" action="ppaction://hlinkshowjump?jump=previousslide"/>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001000" y="6324600"/>
            <a:ext cx="363538"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6" name="Imagen 5" descr="C:\Users\Design\Documents\Edu\Product Launch\shadow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92586" y="6019800"/>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67 Recortar rectángulo de esquina del mismo lado"/>
          <p:cNvSpPr/>
          <p:nvPr/>
        </p:nvSpPr>
        <p:spPr>
          <a:xfrm>
            <a:off x="8316913" y="-1588"/>
            <a:ext cx="541312" cy="534988"/>
          </a:xfrm>
          <a:prstGeom prst="snip2SameRect">
            <a:avLst/>
          </a:prstGeom>
          <a:gradFill>
            <a:gsLst>
              <a:gs pos="0">
                <a:srgbClr val="C00000"/>
              </a:gs>
              <a:gs pos="80000">
                <a:srgbClr val="70201E"/>
              </a:gs>
              <a:gs pos="100000">
                <a:schemeClr val="accent2">
                  <a:shade val="94000"/>
                  <a:satMod val="135000"/>
                </a:schemeClr>
              </a:gs>
            </a:gsLst>
          </a:gra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es-HN" b="1" dirty="0">
                <a:solidFill>
                  <a:prstClr val="white"/>
                </a:solidFill>
              </a:rPr>
              <a:t>2</a:t>
            </a:r>
            <a:endParaRPr lang="es-ES" b="1" dirty="0">
              <a:solidFill>
                <a:prstClr val="white"/>
              </a:solidFill>
            </a:endParaRPr>
          </a:p>
        </p:txBody>
      </p:sp>
      <p:pic>
        <p:nvPicPr>
          <p:cNvPr id="20" name="Imagen 5" descr="C:\Users\Design\Documents\Edu\Product Launch\shadow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6012565"/>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28600" y="6180730"/>
            <a:ext cx="1676400" cy="646331"/>
          </a:xfrm>
          <a:prstGeom prst="rect">
            <a:avLst/>
          </a:prstGeom>
          <a:noFill/>
        </p:spPr>
        <p:txBody>
          <a:bodyPr wrap="square" rtlCol="0">
            <a:spAutoFit/>
          </a:bodyPr>
          <a:lstStyle/>
          <a:p>
            <a:r>
              <a:rPr lang="fa-IR" sz="3600" dirty="0">
                <a:solidFill>
                  <a:prstClr val="white">
                    <a:lumMod val="65000"/>
                  </a:prstClr>
                </a:solidFill>
                <a:cs typeface="B Yekan" pitchFamily="2" charset="-78"/>
              </a:rPr>
              <a:t>نماز شب</a:t>
            </a:r>
            <a:endParaRPr lang="en-US" sz="3600" dirty="0">
              <a:solidFill>
                <a:prstClr val="white">
                  <a:lumMod val="65000"/>
                </a:prstClr>
              </a:solidFill>
              <a:cs typeface="B Yekan" pitchFamily="2" charset="-78"/>
            </a:endParaRPr>
          </a:p>
        </p:txBody>
      </p:sp>
      <p:sp>
        <p:nvSpPr>
          <p:cNvPr id="3" name="Rectangle 2"/>
          <p:cNvSpPr/>
          <p:nvPr/>
        </p:nvSpPr>
        <p:spPr>
          <a:xfrm>
            <a:off x="914401" y="1608602"/>
            <a:ext cx="7268368" cy="3662541"/>
          </a:xfrm>
          <a:prstGeom prst="rect">
            <a:avLst/>
          </a:prstGeom>
        </p:spPr>
        <p:txBody>
          <a:bodyPr wrap="square">
            <a:spAutoFit/>
          </a:bodyPr>
          <a:lstStyle/>
          <a:p>
            <a:pPr algn="r" rtl="1">
              <a:lnSpc>
                <a:spcPct val="115000"/>
              </a:lnSpc>
              <a:spcAft>
                <a:spcPts val="1000"/>
              </a:spcAft>
            </a:pPr>
            <a:r>
              <a:rPr lang="fa-IR" sz="2000" dirty="0" smtClean="0">
                <a:cs typeface="B Koodak" pitchFamily="2" charset="-78"/>
              </a:rPr>
              <a:t>۷</a:t>
            </a:r>
            <a:r>
              <a:rPr lang="ar-SA" sz="2000" dirty="0" smtClean="0">
                <a:cs typeface="B Koodak" pitchFamily="2" charset="-78"/>
              </a:rPr>
              <a:t> </a:t>
            </a:r>
            <a:r>
              <a:rPr lang="en-US" sz="2000" dirty="0" smtClean="0">
                <a:cs typeface="B Koodak" pitchFamily="2" charset="-78"/>
              </a:rPr>
              <a:t>-</a:t>
            </a:r>
            <a:r>
              <a:rPr lang="ar-SA" sz="2000" dirty="0" smtClean="0">
                <a:cs typeface="B Koodak" pitchFamily="2" charset="-78"/>
              </a:rPr>
              <a:t>کسانی </a:t>
            </a:r>
            <a:r>
              <a:rPr lang="ar-SA" sz="2000" dirty="0">
                <a:cs typeface="B Koodak" pitchFamily="2" charset="-78"/>
              </a:rPr>
              <a:t>که برای خواندن نماز شب بعد از نیمه شب عذری دارند مانند پیرمردان و یا کسی که از سرد شدن هوا می ترسد و یا از جنب شدن در خواب می ترسد… می توانند نماز شب را قبل از نیمه شب بخوانند.</a:t>
            </a:r>
            <a:endParaRPr lang="en-US" sz="2000" dirty="0">
              <a:cs typeface="B Koodak" pitchFamily="2" charset="-78"/>
            </a:endParaRPr>
          </a:p>
          <a:p>
            <a:pPr algn="r" rtl="1">
              <a:lnSpc>
                <a:spcPct val="115000"/>
              </a:lnSpc>
              <a:spcAft>
                <a:spcPts val="1000"/>
              </a:spcAft>
            </a:pPr>
            <a:r>
              <a:rPr lang="fa-IR" sz="2000" dirty="0" smtClean="0">
                <a:cs typeface="B Koodak" pitchFamily="2" charset="-78"/>
              </a:rPr>
              <a:t>۸</a:t>
            </a:r>
            <a:r>
              <a:rPr lang="ar-SA" sz="2000" dirty="0" smtClean="0">
                <a:cs typeface="B Koodak" pitchFamily="2" charset="-78"/>
              </a:rPr>
              <a:t> </a:t>
            </a:r>
            <a:r>
              <a:rPr lang="en-US" sz="2000" dirty="0" smtClean="0">
                <a:cs typeface="B Koodak" pitchFamily="2" charset="-78"/>
              </a:rPr>
              <a:t> - </a:t>
            </a:r>
            <a:r>
              <a:rPr lang="ar-SA" sz="2000" dirty="0" smtClean="0">
                <a:cs typeface="B Koodak" pitchFamily="2" charset="-78"/>
              </a:rPr>
              <a:t>خواندن </a:t>
            </a:r>
            <a:r>
              <a:rPr lang="ar-SA" sz="2000" dirty="0">
                <a:cs typeface="B Koodak" pitchFamily="2" charset="-78"/>
              </a:rPr>
              <a:t>سوره در رکعتهای نماز شب لازم نیست و می تواند فقط به خواندن سوره حمد اکتفا کند. هم چنین </a:t>
            </a:r>
            <a:r>
              <a:rPr lang="ar-SA" sz="2000" dirty="0" smtClean="0">
                <a:cs typeface="B Koodak" pitchFamily="2" charset="-78"/>
              </a:rPr>
              <a:t>قنوت </a:t>
            </a:r>
            <a:r>
              <a:rPr lang="ar-SA" sz="2000" dirty="0">
                <a:cs typeface="B Koodak" pitchFamily="2" charset="-78"/>
              </a:rPr>
              <a:t>در رکعتهای دوم مستحب است و می تواند بدون قنوت بخواند.</a:t>
            </a:r>
            <a:endParaRPr lang="en-US" sz="2000" dirty="0">
              <a:cs typeface="B Koodak" pitchFamily="2" charset="-78"/>
            </a:endParaRPr>
          </a:p>
          <a:p>
            <a:pPr algn="r" rtl="1">
              <a:lnSpc>
                <a:spcPct val="115000"/>
              </a:lnSpc>
              <a:spcAft>
                <a:spcPts val="1000"/>
              </a:spcAft>
            </a:pPr>
            <a:r>
              <a:rPr lang="fa-IR" sz="2000" dirty="0" smtClean="0">
                <a:cs typeface="B Koodak" pitchFamily="2" charset="-78"/>
              </a:rPr>
              <a:t>۹</a:t>
            </a:r>
            <a:r>
              <a:rPr lang="ar-SA" sz="2000" dirty="0" smtClean="0">
                <a:cs typeface="B Koodak" pitchFamily="2" charset="-78"/>
              </a:rPr>
              <a:t> </a:t>
            </a:r>
            <a:r>
              <a:rPr lang="en-US" sz="2000" dirty="0" smtClean="0">
                <a:cs typeface="B Koodak" pitchFamily="2" charset="-78"/>
              </a:rPr>
              <a:t> -</a:t>
            </a:r>
            <a:r>
              <a:rPr lang="ar-SA" sz="2000" dirty="0" smtClean="0">
                <a:cs typeface="B Koodak" pitchFamily="2" charset="-78"/>
              </a:rPr>
              <a:t>نماز </a:t>
            </a:r>
            <a:r>
              <a:rPr lang="ar-SA" sz="2000" dirty="0">
                <a:cs typeface="B Koodak" pitchFamily="2" charset="-78"/>
              </a:rPr>
              <a:t>وتر یک رکعت است و می شود آن را بدون قنوت به جا آورد.</a:t>
            </a:r>
            <a:endParaRPr lang="en-US" sz="2000" dirty="0">
              <a:cs typeface="B Koodak" pitchFamily="2" charset="-78"/>
            </a:endParaRPr>
          </a:p>
          <a:p>
            <a:pPr algn="r" rtl="1">
              <a:lnSpc>
                <a:spcPct val="115000"/>
              </a:lnSpc>
              <a:spcAft>
                <a:spcPts val="1000"/>
              </a:spcAft>
            </a:pPr>
            <a:r>
              <a:rPr lang="fa-IR" sz="2000" dirty="0" smtClean="0">
                <a:cs typeface="B Koodak" pitchFamily="2" charset="-78"/>
              </a:rPr>
              <a:t>۱۰</a:t>
            </a:r>
            <a:r>
              <a:rPr lang="en-US" sz="2000" dirty="0" smtClean="0">
                <a:cs typeface="B Koodak" pitchFamily="2" charset="-78"/>
              </a:rPr>
              <a:t>-</a:t>
            </a:r>
            <a:r>
              <a:rPr lang="ar-SA" sz="2000" dirty="0" smtClean="0">
                <a:cs typeface="B Koodak" pitchFamily="2" charset="-78"/>
              </a:rPr>
              <a:t> </a:t>
            </a:r>
            <a:r>
              <a:rPr lang="ar-SA" sz="2000" dirty="0">
                <a:cs typeface="B Koodak" pitchFamily="2" charset="-78"/>
              </a:rPr>
              <a:t>لازم نیست همه یازده رکعت را در یک مجلس بخواند، بلکه می تواند در دو سه نوبت بخواند، بلکه تفریق افضل است، همان طور که رسول خدا تهجد می کرد.</a:t>
            </a:r>
            <a:endParaRPr lang="en-US" sz="2000" dirty="0">
              <a:cs typeface="B Koodak" pitchFamily="2" charset="-78"/>
            </a:endParaRPr>
          </a:p>
        </p:txBody>
      </p:sp>
      <p:sp>
        <p:nvSpPr>
          <p:cNvPr id="10" name="Rectangle 9"/>
          <p:cNvSpPr/>
          <p:nvPr/>
        </p:nvSpPr>
        <p:spPr>
          <a:xfrm>
            <a:off x="3273834" y="685800"/>
            <a:ext cx="2532551" cy="587853"/>
          </a:xfrm>
          <a:prstGeom prst="rect">
            <a:avLst/>
          </a:prstGeom>
          <a:solidFill>
            <a:srgbClr val="FFC000"/>
          </a:solidFill>
          <a:ln>
            <a:solidFill>
              <a:schemeClr val="tx1"/>
            </a:solidFill>
          </a:ln>
        </p:spPr>
        <p:txBody>
          <a:bodyPr wrap="square">
            <a:spAutoFit/>
          </a:bodyPr>
          <a:lstStyle/>
          <a:p>
            <a:pPr algn="ctr" rtl="1">
              <a:lnSpc>
                <a:spcPct val="115000"/>
              </a:lnSpc>
              <a:spcAft>
                <a:spcPts val="1000"/>
              </a:spcAft>
            </a:pPr>
            <a:r>
              <a:rPr lang="ar-SA" sz="2800" dirty="0">
                <a:solidFill>
                  <a:schemeClr val="accent5">
                    <a:lumMod val="75000"/>
                  </a:schemeClr>
                </a:solidFill>
                <a:latin typeface="Times New Roman"/>
                <a:ea typeface="Times New Roman"/>
                <a:cs typeface="Titr"/>
              </a:rPr>
              <a:t>احکام نماز شب </a:t>
            </a:r>
            <a:endParaRPr lang="en-US" sz="2800" dirty="0">
              <a:solidFill>
                <a:schemeClr val="accent5">
                  <a:lumMod val="75000"/>
                </a:schemeClr>
              </a:solidFill>
              <a:latin typeface="Times New Roman"/>
              <a:ea typeface="Times New Roman"/>
              <a:cs typeface="Titr"/>
            </a:endParaRPr>
          </a:p>
        </p:txBody>
      </p:sp>
      <p:pic>
        <p:nvPicPr>
          <p:cNvPr id="11" name="Picture 6" descr="[تصویر:  YaMahdi.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20098205">
            <a:off x="-759" y="175390"/>
            <a:ext cx="1700194" cy="11288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5862090"/>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8" name="2 Subtítulo"/>
          <p:cNvSpPr txBox="1">
            <a:spLocks/>
          </p:cNvSpPr>
          <p:nvPr/>
        </p:nvSpPr>
        <p:spPr bwMode="auto">
          <a:xfrm>
            <a:off x="250825" y="6234118"/>
            <a:ext cx="2017713" cy="46355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defRPr/>
            </a:pPr>
            <a:endParaRPr lang="es-ES" sz="2000" dirty="0">
              <a:solidFill>
                <a:prstClr val="white">
                  <a:lumMod val="75000"/>
                </a:prstClr>
              </a:solidFill>
            </a:endParaRPr>
          </a:p>
        </p:txBody>
      </p:sp>
      <p:pic>
        <p:nvPicPr>
          <p:cNvPr id="3082" name="44 Imagen">
            <a:hlinkClick r:id="" action="ppaction://hlinkshowjump?jump=nextslide"/>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494687" y="6329362"/>
            <a:ext cx="363538"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45 Imagen">
            <a:hlinkClick r:id="" action="ppaction://hlinkshowjump?jump=previousslide"/>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001000" y="6324600"/>
            <a:ext cx="363538"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6" name="Imagen 5" descr="C:\Users\Design\Documents\Edu\Product Launch\shadow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92586" y="6019800"/>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67 Recortar rectángulo de esquina del mismo lado"/>
          <p:cNvSpPr/>
          <p:nvPr/>
        </p:nvSpPr>
        <p:spPr>
          <a:xfrm>
            <a:off x="8316913" y="-1588"/>
            <a:ext cx="541312" cy="534988"/>
          </a:xfrm>
          <a:prstGeom prst="snip2SameRect">
            <a:avLst/>
          </a:prstGeom>
          <a:gradFill>
            <a:gsLst>
              <a:gs pos="0">
                <a:srgbClr val="C00000"/>
              </a:gs>
              <a:gs pos="80000">
                <a:srgbClr val="70201E"/>
              </a:gs>
              <a:gs pos="100000">
                <a:schemeClr val="accent2">
                  <a:shade val="94000"/>
                  <a:satMod val="135000"/>
                </a:schemeClr>
              </a:gs>
            </a:gsLst>
          </a:gra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es-HN" b="1" dirty="0">
                <a:solidFill>
                  <a:prstClr val="white"/>
                </a:solidFill>
              </a:rPr>
              <a:t>2</a:t>
            </a:r>
            <a:endParaRPr lang="es-ES" b="1" dirty="0">
              <a:solidFill>
                <a:prstClr val="white"/>
              </a:solidFill>
            </a:endParaRPr>
          </a:p>
        </p:txBody>
      </p:sp>
      <p:pic>
        <p:nvPicPr>
          <p:cNvPr id="20" name="Imagen 5" descr="C:\Users\Design\Documents\Edu\Product Launch\shadow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6012565"/>
            <a:ext cx="763588"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28600" y="6180730"/>
            <a:ext cx="1676400" cy="646331"/>
          </a:xfrm>
          <a:prstGeom prst="rect">
            <a:avLst/>
          </a:prstGeom>
          <a:noFill/>
        </p:spPr>
        <p:txBody>
          <a:bodyPr wrap="square" rtlCol="0">
            <a:spAutoFit/>
          </a:bodyPr>
          <a:lstStyle/>
          <a:p>
            <a:r>
              <a:rPr lang="fa-IR" sz="3600" dirty="0">
                <a:solidFill>
                  <a:prstClr val="white">
                    <a:lumMod val="65000"/>
                  </a:prstClr>
                </a:solidFill>
                <a:cs typeface="B Yekan" pitchFamily="2" charset="-78"/>
              </a:rPr>
              <a:t>نماز شب</a:t>
            </a:r>
            <a:endParaRPr lang="en-US" sz="3600" dirty="0">
              <a:solidFill>
                <a:prstClr val="white">
                  <a:lumMod val="65000"/>
                </a:prstClr>
              </a:solidFill>
              <a:cs typeface="B Yekan" pitchFamily="2" charset="-78"/>
            </a:endParaRPr>
          </a:p>
        </p:txBody>
      </p:sp>
      <p:sp>
        <p:nvSpPr>
          <p:cNvPr id="3" name="Rectangle 2"/>
          <p:cNvSpPr/>
          <p:nvPr/>
        </p:nvSpPr>
        <p:spPr>
          <a:xfrm>
            <a:off x="1064622" y="1499500"/>
            <a:ext cx="7115969" cy="2344231"/>
          </a:xfrm>
          <a:prstGeom prst="rect">
            <a:avLst/>
          </a:prstGeom>
        </p:spPr>
        <p:txBody>
          <a:bodyPr wrap="square">
            <a:spAutoFit/>
          </a:bodyPr>
          <a:lstStyle/>
          <a:p>
            <a:pPr algn="r" rtl="1">
              <a:lnSpc>
                <a:spcPct val="115000"/>
              </a:lnSpc>
              <a:spcAft>
                <a:spcPts val="1000"/>
              </a:spcAft>
            </a:pPr>
            <a:r>
              <a:rPr lang="ar-SA" sz="2000" dirty="0" smtClean="0">
                <a:cs typeface="B Koodak" pitchFamily="2" charset="-78"/>
              </a:rPr>
              <a:t>مستحب </a:t>
            </a:r>
            <a:r>
              <a:rPr lang="ar-SA" sz="2000" dirty="0">
                <a:cs typeface="B Koodak" pitchFamily="2" charset="-78"/>
              </a:rPr>
              <a:t>است که نماز شب را بلند بخواند تا اگر از خانواده اش کسی می خواهد برای به نماز شب برخیزد بیدار شود، چنان چه در روایت است و شهید و دیگران نیز تصریح به استحباب جهر نموده اند.</a:t>
            </a:r>
            <a:endParaRPr lang="en-US" sz="2000" dirty="0">
              <a:cs typeface="B Koodak" pitchFamily="2" charset="-78"/>
            </a:endParaRPr>
          </a:p>
          <a:p>
            <a:pPr algn="r" rtl="1">
              <a:lnSpc>
                <a:spcPct val="115000"/>
              </a:lnSpc>
              <a:spcAft>
                <a:spcPts val="1000"/>
              </a:spcAft>
            </a:pPr>
            <a:r>
              <a:rPr lang="ar-SA" sz="2000" dirty="0">
                <a:cs typeface="B Koodak" pitchFamily="2" charset="-78"/>
              </a:rPr>
              <a:t>بدیهی است که استحباب بلند خواندن نماز شب در جایی است که امن از ریا و سُمعه باشد و اگر خدای ناخواسته خوف ریا و سُمعه در بلند خواندن باشد باید آهسته بخواند.</a:t>
            </a:r>
            <a:r>
              <a:rPr lang="ar-SA" sz="1600" dirty="0">
                <a:solidFill>
                  <a:schemeClr val="accent3">
                    <a:lumMod val="75000"/>
                  </a:schemeClr>
                </a:solidFill>
                <a:latin typeface="Times New Roman"/>
                <a:ea typeface="Times New Roman"/>
                <a:cs typeface="Titr"/>
              </a:rPr>
              <a:t>[</a:t>
            </a:r>
            <a:r>
              <a:rPr lang="fa-IR" sz="1600" dirty="0">
                <a:solidFill>
                  <a:schemeClr val="accent3">
                    <a:lumMod val="75000"/>
                  </a:schemeClr>
                </a:solidFill>
                <a:latin typeface="Times New Roman"/>
                <a:ea typeface="Times New Roman"/>
                <a:cs typeface="Titr"/>
              </a:rPr>
              <a:t>۶]</a:t>
            </a:r>
            <a:endParaRPr lang="en-US" sz="1600" dirty="0">
              <a:solidFill>
                <a:schemeClr val="accent3">
                  <a:lumMod val="75000"/>
                </a:schemeClr>
              </a:solidFill>
              <a:latin typeface="Times New Roman"/>
              <a:ea typeface="Times New Roman"/>
              <a:cs typeface="Titr"/>
            </a:endParaRPr>
          </a:p>
        </p:txBody>
      </p:sp>
      <p:sp>
        <p:nvSpPr>
          <p:cNvPr id="10" name="TextBox 9"/>
          <p:cNvSpPr txBox="1"/>
          <p:nvPr/>
        </p:nvSpPr>
        <p:spPr>
          <a:xfrm>
            <a:off x="3581400" y="3843731"/>
            <a:ext cx="4614432" cy="369332"/>
          </a:xfrm>
          <a:prstGeom prst="rect">
            <a:avLst/>
          </a:prstGeom>
          <a:noFill/>
        </p:spPr>
        <p:txBody>
          <a:bodyPr wrap="square" rtlCol="0">
            <a:spAutoFit/>
          </a:bodyPr>
          <a:lstStyle/>
          <a:p>
            <a:pPr algn="r"/>
            <a:r>
              <a:rPr lang="fa-IR" dirty="0" smtClean="0"/>
              <a:t>...........................................</a:t>
            </a:r>
            <a:r>
              <a:rPr lang="en-US" dirty="0" smtClean="0"/>
              <a:t>....</a:t>
            </a:r>
            <a:r>
              <a:rPr lang="fa-IR" dirty="0" smtClean="0"/>
              <a:t>.................</a:t>
            </a:r>
            <a:endParaRPr lang="en-US" dirty="0"/>
          </a:p>
        </p:txBody>
      </p:sp>
      <p:sp>
        <p:nvSpPr>
          <p:cNvPr id="4" name="Rectangle 3"/>
          <p:cNvSpPr/>
          <p:nvPr/>
        </p:nvSpPr>
        <p:spPr>
          <a:xfrm>
            <a:off x="4231046" y="4216030"/>
            <a:ext cx="3951723" cy="366254"/>
          </a:xfrm>
          <a:prstGeom prst="rect">
            <a:avLst/>
          </a:prstGeom>
        </p:spPr>
        <p:txBody>
          <a:bodyPr wrap="none">
            <a:spAutoFit/>
          </a:bodyPr>
          <a:lstStyle/>
          <a:p>
            <a:pPr algn="r" rtl="1">
              <a:lnSpc>
                <a:spcPct val="115000"/>
              </a:lnSpc>
              <a:spcAft>
                <a:spcPts val="1000"/>
              </a:spcAft>
            </a:pPr>
            <a:r>
              <a:rPr lang="ar-SA" sz="1600" dirty="0">
                <a:solidFill>
                  <a:schemeClr val="accent3">
                    <a:lumMod val="75000"/>
                  </a:schemeClr>
                </a:solidFill>
                <a:latin typeface="Times New Roman"/>
                <a:ea typeface="Times New Roman"/>
                <a:cs typeface="Titr"/>
              </a:rPr>
              <a:t>[</a:t>
            </a:r>
            <a:r>
              <a:rPr lang="fa-IR" sz="1600" dirty="0">
                <a:solidFill>
                  <a:schemeClr val="accent3">
                    <a:lumMod val="75000"/>
                  </a:schemeClr>
                </a:solidFill>
                <a:latin typeface="Times New Roman"/>
                <a:ea typeface="Times New Roman"/>
                <a:cs typeface="Titr"/>
              </a:rPr>
              <a:t>۶] . </a:t>
            </a:r>
            <a:r>
              <a:rPr lang="ar-SA" sz="1600" dirty="0">
                <a:solidFill>
                  <a:schemeClr val="accent3">
                    <a:lumMod val="75000"/>
                  </a:schemeClr>
                </a:solidFill>
                <a:latin typeface="Times New Roman"/>
                <a:ea typeface="Times New Roman"/>
                <a:cs typeface="Titr"/>
              </a:rPr>
              <a:t>کتاب شمع سحر، شب مردان خدا، مفاتیح الجنان</a:t>
            </a:r>
            <a:endParaRPr lang="en-US" sz="1600" dirty="0">
              <a:solidFill>
                <a:schemeClr val="accent3">
                  <a:lumMod val="75000"/>
                </a:schemeClr>
              </a:solidFill>
              <a:latin typeface="Times New Roman"/>
              <a:ea typeface="Times New Roman"/>
              <a:cs typeface="Titr"/>
            </a:endParaRPr>
          </a:p>
        </p:txBody>
      </p:sp>
      <p:sp>
        <p:nvSpPr>
          <p:cNvPr id="12" name="Rectangle 11"/>
          <p:cNvSpPr/>
          <p:nvPr/>
        </p:nvSpPr>
        <p:spPr>
          <a:xfrm>
            <a:off x="3180841" y="685800"/>
            <a:ext cx="2532551" cy="587853"/>
          </a:xfrm>
          <a:prstGeom prst="rect">
            <a:avLst/>
          </a:prstGeom>
          <a:solidFill>
            <a:srgbClr val="FFC000"/>
          </a:solidFill>
          <a:ln>
            <a:solidFill>
              <a:schemeClr val="tx1"/>
            </a:solidFill>
          </a:ln>
        </p:spPr>
        <p:txBody>
          <a:bodyPr wrap="square">
            <a:spAutoFit/>
          </a:bodyPr>
          <a:lstStyle/>
          <a:p>
            <a:pPr algn="ctr" rtl="1">
              <a:lnSpc>
                <a:spcPct val="115000"/>
              </a:lnSpc>
              <a:spcAft>
                <a:spcPts val="1000"/>
              </a:spcAft>
            </a:pPr>
            <a:r>
              <a:rPr lang="ar-SA" sz="2800" dirty="0">
                <a:solidFill>
                  <a:schemeClr val="accent5">
                    <a:lumMod val="75000"/>
                  </a:schemeClr>
                </a:solidFill>
                <a:latin typeface="Times New Roman"/>
                <a:ea typeface="Times New Roman"/>
                <a:cs typeface="Titr"/>
              </a:rPr>
              <a:t>احکام نماز شب </a:t>
            </a:r>
            <a:endParaRPr lang="en-US" sz="2800" dirty="0">
              <a:solidFill>
                <a:schemeClr val="accent5">
                  <a:lumMod val="75000"/>
                </a:schemeClr>
              </a:solidFill>
              <a:latin typeface="Times New Roman"/>
              <a:ea typeface="Times New Roman"/>
              <a:cs typeface="Titr"/>
            </a:endParaRPr>
          </a:p>
        </p:txBody>
      </p:sp>
      <p:pic>
        <p:nvPicPr>
          <p:cNvPr id="13" name="Picture 6" descr="[تصویر:  YaMahdi.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20098205">
            <a:off x="-759" y="175390"/>
            <a:ext cx="1700194" cy="11288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5862090"/>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1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1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1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TotalTime>
  <Words>2466</Words>
  <Application>Microsoft Office PowerPoint</Application>
  <PresentationFormat>On-screen Show (4:3)</PresentationFormat>
  <Paragraphs>182</Paragraphs>
  <Slides>29</Slides>
  <Notes>0</Notes>
  <HiddenSlides>0</HiddenSlides>
  <MMClips>0</MMClips>
  <ScaleCrop>false</ScaleCrop>
  <HeadingPairs>
    <vt:vector size="4" baseType="variant">
      <vt:variant>
        <vt:lpstr>Theme</vt:lpstr>
      </vt:variant>
      <vt:variant>
        <vt:i4>13</vt:i4>
      </vt:variant>
      <vt:variant>
        <vt:lpstr>Slide Titles</vt:lpstr>
      </vt:variant>
      <vt:variant>
        <vt:i4>29</vt:i4>
      </vt:variant>
    </vt:vector>
  </HeadingPairs>
  <TitlesOfParts>
    <vt:vector size="42" baseType="lpstr">
      <vt:lpstr>Office Theme</vt:lpstr>
      <vt:lpstr>1_Office Theme</vt:lpstr>
      <vt:lpstr>2_Office Theme</vt:lpstr>
      <vt:lpstr>3_Office Theme</vt:lpstr>
      <vt:lpstr>4_Office Theme</vt:lpstr>
      <vt:lpstr>5_Office Theme</vt:lpstr>
      <vt:lpstr>6_Office Theme</vt:lpstr>
      <vt:lpstr>7_Office Theme</vt:lpstr>
      <vt:lpstr>8_Office Theme</vt:lpstr>
      <vt:lpstr>9_Office Theme</vt:lpstr>
      <vt:lpstr>10_Office Theme</vt:lpstr>
      <vt:lpstr>11_Office Theme</vt:lpstr>
      <vt:lpstr>12_Office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1</dc:creator>
  <cp:lastModifiedBy>1</cp:lastModifiedBy>
  <cp:revision>19</cp:revision>
  <dcterms:created xsi:type="dcterms:W3CDTF">2008-04-07T10:24:11Z</dcterms:created>
  <dcterms:modified xsi:type="dcterms:W3CDTF">2008-04-12T11:02:52Z</dcterms:modified>
</cp:coreProperties>
</file>