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72" r:id="rId3"/>
    <p:sldId id="256" r:id="rId4"/>
    <p:sldId id="258" r:id="rId5"/>
    <p:sldId id="266" r:id="rId6"/>
    <p:sldId id="267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772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710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831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214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753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941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28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752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53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032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423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3473-410A-4204-9ECA-6B9CCCE88159}" type="datetimeFigureOut">
              <a:rPr lang="fa-IR" smtClean="0"/>
              <a:t>1436/05/18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7EDF-540D-47DB-AD03-E881AA077C9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5296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73113"/>
          </a:xfrm>
        </p:spPr>
      </p:pic>
    </p:spTree>
    <p:extLst>
      <p:ext uri="{BB962C8B-B14F-4D97-AF65-F5344CB8AC3E}">
        <p14:creationId xmlns:p14="http://schemas.microsoft.com/office/powerpoint/2010/main" val="18167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3074" name="Picture 2" descr="C:\Users\YA MAHDI\Downloads\000000000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79512" y="332656"/>
            <a:ext cx="2808312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dirty="0" smtClean="0">
                <a:solidFill>
                  <a:schemeClr val="bg1"/>
                </a:solidFill>
                <a:cs typeface="2  Davat" panose="00000400000000000000" pitchFamily="2" charset="-78"/>
              </a:rPr>
              <a:t>زن ها</a:t>
            </a:r>
            <a:endParaRPr lang="fa-IR" sz="8000" dirty="0">
              <a:solidFill>
                <a:schemeClr val="bg1"/>
              </a:solidFill>
              <a:cs typeface="2 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092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sz="4800" dirty="0" smtClean="0">
                <a:solidFill>
                  <a:srgbClr val="92D050"/>
                </a:solidFill>
                <a:cs typeface="2  Badr" panose="00000400000000000000" pitchFamily="2" charset="-78"/>
              </a:rPr>
              <a:t>شیطان در ديدار </a:t>
            </a:r>
            <a:r>
              <a:rPr lang="fa-IR" sz="4800" dirty="0">
                <a:solidFill>
                  <a:srgbClr val="92D050"/>
                </a:solidFill>
                <a:cs typeface="2  Badr" panose="00000400000000000000" pitchFamily="2" charset="-78"/>
              </a:rPr>
              <a:t>با حضرت </a:t>
            </a:r>
            <a:r>
              <a:rPr lang="fa-IR" sz="4800" dirty="0" smtClean="0">
                <a:solidFill>
                  <a:srgbClr val="92D050"/>
                </a:solidFill>
                <a:cs typeface="2  Badr" panose="00000400000000000000" pitchFamily="2" charset="-78"/>
              </a:rPr>
              <a:t>يحيى(ع) گفت: </a:t>
            </a:r>
          </a:p>
          <a:p>
            <a:pPr marL="0" indent="0" algn="ctr">
              <a:buNone/>
            </a:pPr>
            <a:endParaRPr lang="fa-IR" sz="4400" dirty="0" smtClean="0">
              <a:cs typeface="2  Bad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7200" dirty="0" smtClean="0">
                <a:cs typeface="2  Badr" panose="00000400000000000000" pitchFamily="2" charset="-78"/>
              </a:rPr>
              <a:t>زن </a:t>
            </a:r>
            <a:r>
              <a:rPr lang="fa-IR" sz="7200" dirty="0">
                <a:cs typeface="2  Badr" panose="00000400000000000000" pitchFamily="2" charset="-78"/>
              </a:rPr>
              <a:t>ها تيرى از تيرهاى </a:t>
            </a:r>
            <a:r>
              <a:rPr lang="fa-IR" sz="7200" dirty="0" smtClean="0">
                <a:cs typeface="2  Badr" panose="00000400000000000000" pitchFamily="2" charset="-78"/>
              </a:rPr>
              <a:t>من</a:t>
            </a:r>
          </a:p>
          <a:p>
            <a:pPr marL="0" indent="0" algn="ctr">
              <a:buNone/>
            </a:pPr>
            <a:r>
              <a:rPr lang="fa-IR" sz="7200" dirty="0" smtClean="0">
                <a:cs typeface="2  Badr" panose="00000400000000000000" pitchFamily="2" charset="-78"/>
              </a:rPr>
              <a:t>هستند </a:t>
            </a:r>
            <a:r>
              <a:rPr lang="fa-IR" sz="7200" dirty="0">
                <a:cs typeface="2  Badr" panose="00000400000000000000" pitchFamily="2" charset="-78"/>
              </a:rPr>
              <a:t>كه به خطا نمی </a:t>
            </a:r>
            <a:r>
              <a:rPr lang="fa-IR" sz="7200" dirty="0" smtClean="0">
                <a:cs typeface="2  Badr" panose="00000400000000000000" pitchFamily="2" charset="-78"/>
              </a:rPr>
              <a:t>روند</a:t>
            </a:r>
          </a:p>
          <a:p>
            <a:pPr marL="0" indent="0" algn="ctr">
              <a:buNone/>
            </a:pPr>
            <a:endParaRPr lang="fa-IR" sz="7200" dirty="0" smtClean="0">
              <a:cs typeface="2  Badr" panose="00000400000000000000" pitchFamily="2" charset="-78"/>
            </a:endParaRPr>
          </a:p>
          <a:p>
            <a:pPr marL="0" indent="0" algn="l">
              <a:buNone/>
            </a:pPr>
            <a:r>
              <a:rPr lang="fa-IR" sz="2100" dirty="0" smtClean="0">
                <a:cs typeface="2  Badr" panose="00000400000000000000" pitchFamily="2" charset="-78"/>
              </a:rPr>
              <a:t>بحارالانوار</a:t>
            </a:r>
            <a:r>
              <a:rPr lang="fa-IR" sz="2100" dirty="0">
                <a:cs typeface="2  Badr" panose="00000400000000000000" pitchFamily="2" charset="-78"/>
              </a:rPr>
              <a:t>، ج 63، ص 229</a:t>
            </a:r>
          </a:p>
        </p:txBody>
      </p:sp>
    </p:spTree>
    <p:extLst>
      <p:ext uri="{BB962C8B-B14F-4D97-AF65-F5344CB8AC3E}">
        <p14:creationId xmlns:p14="http://schemas.microsoft.com/office/powerpoint/2010/main" val="20946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YA MAHDI\Downloads\69c59a3cc4bd4458ae9a92deaea9e0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688632" cy="530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Donut 3"/>
          <p:cNvSpPr/>
          <p:nvPr/>
        </p:nvSpPr>
        <p:spPr>
          <a:xfrm>
            <a:off x="0" y="116632"/>
            <a:ext cx="2483768" cy="2016224"/>
          </a:xfrm>
          <a:prstGeom prst="don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dirty="0" smtClean="0">
                <a:solidFill>
                  <a:schemeClr val="tx1"/>
                </a:solidFill>
                <a:cs typeface="2  Davat" panose="00000400000000000000" pitchFamily="2" charset="-78"/>
              </a:rPr>
              <a:t>پول</a:t>
            </a:r>
            <a:endParaRPr lang="fa-IR" sz="8000" dirty="0">
              <a:solidFill>
                <a:schemeClr val="tx1"/>
              </a:solidFill>
              <a:cs typeface="2 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27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822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5400" dirty="0">
                <a:solidFill>
                  <a:srgbClr val="92D050"/>
                </a:solidFill>
                <a:cs typeface="2  Badr" panose="00000400000000000000" pitchFamily="2" charset="-78"/>
              </a:rPr>
              <a:t>حضرت </a:t>
            </a:r>
            <a:r>
              <a:rPr lang="fa-IR" sz="5400" dirty="0" smtClean="0">
                <a:solidFill>
                  <a:srgbClr val="92D050"/>
                </a:solidFill>
                <a:cs typeface="2  Badr" panose="00000400000000000000" pitchFamily="2" charset="-78"/>
              </a:rPr>
              <a:t>اميرالمومنین(ع) </a:t>
            </a:r>
            <a:r>
              <a:rPr lang="fa-IR" sz="5400" dirty="0">
                <a:solidFill>
                  <a:srgbClr val="92D050"/>
                </a:solidFill>
                <a:cs typeface="2  Badr" panose="00000400000000000000" pitchFamily="2" charset="-78"/>
              </a:rPr>
              <a:t>مى </a:t>
            </a:r>
            <a:r>
              <a:rPr lang="fa-IR" sz="5400" dirty="0" smtClean="0">
                <a:solidFill>
                  <a:srgbClr val="92D050"/>
                </a:solidFill>
                <a:cs typeface="2  Badr" panose="00000400000000000000" pitchFamily="2" charset="-78"/>
              </a:rPr>
              <a:t>فرمايند:</a:t>
            </a:r>
          </a:p>
          <a:p>
            <a:pPr marL="0" indent="0" algn="ctr">
              <a:buNone/>
            </a:pPr>
            <a:endParaRPr lang="fa-IR" sz="2000" dirty="0">
              <a:cs typeface="2  Bad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400" dirty="0" smtClean="0">
                <a:cs typeface="2  Badr" panose="00000400000000000000" pitchFamily="2" charset="-78"/>
              </a:rPr>
              <a:t>از </a:t>
            </a:r>
            <a:r>
              <a:rPr lang="fa-IR" sz="5400" dirty="0">
                <a:cs typeface="2  Badr" panose="00000400000000000000" pitchFamily="2" charset="-78"/>
              </a:rPr>
              <a:t>جمله چيزهايى كه فساد برانگيز است، درهم و دينار مى باشد. آنها تيرهاى شيطان هستند، كسى كه آنها را دوست داشته باشد بنده دنيا است نه بنده </a:t>
            </a:r>
            <a:r>
              <a:rPr lang="fa-IR" sz="5400" dirty="0" smtClean="0">
                <a:cs typeface="2  Badr" panose="00000400000000000000" pitchFamily="2" charset="-78"/>
              </a:rPr>
              <a:t>خدا</a:t>
            </a:r>
          </a:p>
          <a:p>
            <a:pPr marL="0" indent="0" algn="ctr">
              <a:buNone/>
            </a:pPr>
            <a:endParaRPr lang="fa-IR" sz="2000" dirty="0" smtClean="0"/>
          </a:p>
          <a:p>
            <a:pPr marL="0" indent="0" algn="l">
              <a:buNone/>
            </a:pPr>
            <a:r>
              <a:rPr lang="fa-IR" sz="1900" dirty="0" smtClean="0">
                <a:cs typeface="2  Badr" panose="00000400000000000000" pitchFamily="2" charset="-78"/>
              </a:rPr>
              <a:t>بحارالانوار</a:t>
            </a:r>
            <a:r>
              <a:rPr lang="fa-IR" sz="1900" dirty="0">
                <a:cs typeface="2  Badr" panose="00000400000000000000" pitchFamily="2" charset="-78"/>
              </a:rPr>
              <a:t>، ج 73، ص 147</a:t>
            </a:r>
          </a:p>
        </p:txBody>
      </p:sp>
    </p:spTree>
    <p:extLst>
      <p:ext uri="{BB962C8B-B14F-4D97-AF65-F5344CB8AC3E}">
        <p14:creationId xmlns:p14="http://schemas.microsoft.com/office/powerpoint/2010/main" val="41213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2" descr="C:\Users\YA MAHDI\Downloads\satai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79512" y="4941168"/>
            <a:ext cx="8640960" cy="16561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dirty="0" smtClean="0">
                <a:cs typeface="2  Elham" panose="00000400000000000000" pitchFamily="2" charset="-78"/>
              </a:rPr>
              <a:t>راه های مبارزه با شیطان</a:t>
            </a:r>
            <a:endParaRPr lang="fa-IR" sz="8000" dirty="0">
              <a:cs typeface="2 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86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a-IR" sz="7900" dirty="0" smtClean="0">
                <a:solidFill>
                  <a:srgbClr val="92D050"/>
                </a:solidFill>
                <a:cs typeface="2  Davat" panose="00000400000000000000" pitchFamily="2" charset="-78"/>
              </a:rPr>
              <a:t>إنّهُ لَیسَ لَه سُلطانٌ </a:t>
            </a:r>
            <a:r>
              <a:rPr lang="fa-IR" sz="7900" dirty="0">
                <a:solidFill>
                  <a:srgbClr val="92D050"/>
                </a:solidFill>
                <a:cs typeface="2  Davat" panose="00000400000000000000" pitchFamily="2" charset="-78"/>
              </a:rPr>
              <a:t>عَلَى </a:t>
            </a:r>
            <a:r>
              <a:rPr lang="fa-IR" sz="7900" dirty="0" smtClean="0">
                <a:solidFill>
                  <a:srgbClr val="92D050"/>
                </a:solidFill>
                <a:cs typeface="2  Davat" panose="00000400000000000000" pitchFamily="2" charset="-78"/>
              </a:rPr>
              <a:t>الَّذینَ </a:t>
            </a:r>
          </a:p>
          <a:p>
            <a:pPr marL="0" indent="0" algn="ctr">
              <a:buNone/>
            </a:pPr>
            <a:r>
              <a:rPr lang="fa-IR" sz="7900" dirty="0" smtClean="0">
                <a:solidFill>
                  <a:srgbClr val="92D050"/>
                </a:solidFill>
                <a:cs typeface="2  Davat" panose="00000400000000000000" pitchFamily="2" charset="-78"/>
              </a:rPr>
              <a:t>آمَنُوا </a:t>
            </a:r>
            <a:r>
              <a:rPr lang="fa-IR" sz="7900" dirty="0">
                <a:solidFill>
                  <a:srgbClr val="92D050"/>
                </a:solidFill>
                <a:cs typeface="2  Davat" panose="00000400000000000000" pitchFamily="2" charset="-78"/>
              </a:rPr>
              <a:t>وَ عَلى رَبِّهِمْ </a:t>
            </a:r>
            <a:r>
              <a:rPr lang="fa-IR" sz="7900" dirty="0" smtClean="0">
                <a:solidFill>
                  <a:srgbClr val="92D050"/>
                </a:solidFill>
                <a:cs typeface="2  Davat" panose="00000400000000000000" pitchFamily="2" charset="-78"/>
              </a:rPr>
              <a:t>یَتَوَکَّلون</a:t>
            </a:r>
          </a:p>
          <a:p>
            <a:pPr marL="0" indent="0" algn="ctr">
              <a:buNone/>
            </a:pPr>
            <a:endParaRPr lang="fa-IR" sz="2400" dirty="0">
              <a:cs typeface="2  Davat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200" dirty="0" smtClean="0">
                <a:cs typeface="2  Badr" panose="00000400000000000000" pitchFamily="2" charset="-78"/>
              </a:rPr>
              <a:t>يقيناً شیطان </a:t>
            </a:r>
            <a:r>
              <a:rPr lang="fa-IR" sz="5200" dirty="0">
                <a:cs typeface="2  Badr" panose="00000400000000000000" pitchFamily="2" charset="-78"/>
              </a:rPr>
              <a:t>بر كسانى كه ايمان آورده‏اند وهمواره بر پروردگارشان توكل مى‏كنند، تسلّطى ندارد</a:t>
            </a:r>
            <a:endParaRPr lang="fa-IR" sz="5200" dirty="0" smtClean="0">
              <a:cs typeface="2  Badr" panose="00000400000000000000" pitchFamily="2" charset="-78"/>
            </a:endParaRPr>
          </a:p>
          <a:p>
            <a:pPr marL="0" indent="0" algn="ctr">
              <a:buNone/>
            </a:pPr>
            <a:endParaRPr lang="fa-IR" sz="3300" dirty="0" smtClean="0">
              <a:cs typeface="2  Davat" panose="00000400000000000000" pitchFamily="2" charset="-78"/>
            </a:endParaRPr>
          </a:p>
          <a:p>
            <a:pPr marL="0" indent="0" algn="l">
              <a:buNone/>
            </a:pPr>
            <a:r>
              <a:rPr lang="fa-IR" sz="2400" dirty="0" smtClean="0">
                <a:cs typeface="2  Davat" panose="00000400000000000000" pitchFamily="2" charset="-78"/>
              </a:rPr>
              <a:t>نحل/99</a:t>
            </a:r>
            <a:endParaRPr lang="fa-IR" sz="2400" dirty="0">
              <a:cs typeface="2  Davat" panose="00000400000000000000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fa-IR" sz="8000" dirty="0" smtClean="0">
                <a:solidFill>
                  <a:srgbClr val="00B0F0"/>
                </a:solidFill>
                <a:cs typeface="B Titr" panose="00000700000000000000" pitchFamily="2" charset="-78"/>
              </a:rPr>
              <a:t>ایمان و توکل</a:t>
            </a:r>
            <a:endParaRPr lang="fa-IR" sz="8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06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fa-IR" sz="8000" dirty="0" smtClean="0">
                <a:solidFill>
                  <a:srgbClr val="00B0F0"/>
                </a:solidFill>
                <a:cs typeface="B Titr" panose="00000700000000000000" pitchFamily="2" charset="-78"/>
              </a:rPr>
              <a:t>پناه بردن به خدا</a:t>
            </a:r>
            <a:endParaRPr lang="fa-IR" sz="8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a-IR" sz="7200" dirty="0" smtClean="0">
                <a:solidFill>
                  <a:srgbClr val="92D050"/>
                </a:solidFill>
                <a:cs typeface="2  Davat" panose="00000400000000000000" pitchFamily="2" charset="-78"/>
              </a:rPr>
              <a:t>وَ</a:t>
            </a:r>
            <a:r>
              <a:rPr lang="fa-IR" sz="6700" dirty="0" smtClean="0">
                <a:solidFill>
                  <a:srgbClr val="92D050"/>
                </a:solidFill>
                <a:cs typeface="2  Davat" panose="00000400000000000000" pitchFamily="2" charset="-78"/>
              </a:rPr>
              <a:t> إمّا یَنزَغَنَّکَ منَ الشَّیطانِ </a:t>
            </a:r>
          </a:p>
          <a:p>
            <a:pPr marL="0" indent="0" algn="ctr">
              <a:buNone/>
            </a:pPr>
            <a:r>
              <a:rPr lang="fa-IR" sz="6700" dirty="0" smtClean="0">
                <a:solidFill>
                  <a:srgbClr val="92D050"/>
                </a:solidFill>
                <a:cs typeface="2  Davat" panose="00000400000000000000" pitchFamily="2" charset="-78"/>
              </a:rPr>
              <a:t>نَزغٌ فَاستَعِذ </a:t>
            </a:r>
            <a:r>
              <a:rPr lang="fa-IR" sz="6700" dirty="0">
                <a:solidFill>
                  <a:srgbClr val="92D050"/>
                </a:solidFill>
                <a:cs typeface="2  Davat" panose="00000400000000000000" pitchFamily="2" charset="-78"/>
              </a:rPr>
              <a:t>بِاللهِ </a:t>
            </a:r>
            <a:r>
              <a:rPr lang="fa-IR" sz="6700" dirty="0" smtClean="0">
                <a:solidFill>
                  <a:srgbClr val="92D050"/>
                </a:solidFill>
                <a:cs typeface="2  Davat" panose="00000400000000000000" pitchFamily="2" charset="-78"/>
              </a:rPr>
              <a:t>إِنَّهُ </a:t>
            </a:r>
            <a:r>
              <a:rPr lang="fa-IR" sz="6700" dirty="0">
                <a:solidFill>
                  <a:srgbClr val="92D050"/>
                </a:solidFill>
                <a:cs typeface="2  Davat" panose="00000400000000000000" pitchFamily="2" charset="-78"/>
              </a:rPr>
              <a:t>سَمیعٌ  </a:t>
            </a:r>
            <a:r>
              <a:rPr lang="fa-IR" sz="6700" dirty="0" smtClean="0">
                <a:solidFill>
                  <a:srgbClr val="92D050"/>
                </a:solidFill>
                <a:cs typeface="2  Davat" panose="00000400000000000000" pitchFamily="2" charset="-78"/>
              </a:rPr>
              <a:t>علیمٌ </a:t>
            </a:r>
          </a:p>
          <a:p>
            <a:pPr marL="0" indent="0" algn="ctr">
              <a:buNone/>
            </a:pPr>
            <a:endParaRPr lang="fa-IR" dirty="0" smtClean="0">
              <a:cs typeface="2  Davat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500" dirty="0">
                <a:cs typeface="2  Badr" panose="00000400000000000000" pitchFamily="2" charset="-78"/>
              </a:rPr>
              <a:t>و اگر از جانب شيطان در تو وسوسه‏اى پديد آمد به خدا پناه ببر، زيرا او شنوا و داناست</a:t>
            </a:r>
          </a:p>
          <a:p>
            <a:pPr marL="0" indent="0" algn="ctr">
              <a:buNone/>
            </a:pPr>
            <a:endParaRPr lang="fa-IR" sz="2000" dirty="0" smtClean="0">
              <a:cs typeface="2  Davat" panose="00000400000000000000" pitchFamily="2" charset="-78"/>
            </a:endParaRPr>
          </a:p>
          <a:p>
            <a:pPr marL="0" indent="0" algn="l">
              <a:buNone/>
            </a:pPr>
            <a:r>
              <a:rPr lang="fa-IR" sz="2000" dirty="0" smtClean="0">
                <a:cs typeface="2  Davat" panose="00000400000000000000" pitchFamily="2" charset="-78"/>
              </a:rPr>
              <a:t>اعراف/200</a:t>
            </a:r>
            <a:endParaRPr lang="fa-IR" sz="2000" dirty="0">
              <a:cs typeface="2 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65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122" name="Picture 2" descr="C:\Users\YA MAHDI\Downloads\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31640" y="5229200"/>
            <a:ext cx="6480720" cy="16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800" dirty="0" smtClean="0">
                <a:cs typeface="B Titr" panose="00000700000000000000" pitchFamily="2" charset="-78"/>
              </a:rPr>
              <a:t>فریب شیطان</a:t>
            </a:r>
            <a:endParaRPr lang="fa-IR" sz="8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8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Users\YA MAHDI\Downloads\29g1oi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53344" y="4554487"/>
            <a:ext cx="7704856" cy="235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7200" dirty="0" smtClean="0">
                <a:solidFill>
                  <a:schemeClr val="tx1"/>
                </a:solidFill>
                <a:cs typeface="2  Elham" panose="00000400000000000000" pitchFamily="2" charset="-78"/>
              </a:rPr>
              <a:t>شیطان چگونه در انسان</a:t>
            </a:r>
          </a:p>
          <a:p>
            <a:pPr algn="ctr"/>
            <a:r>
              <a:rPr lang="fa-IR" sz="7200" dirty="0" smtClean="0">
                <a:solidFill>
                  <a:schemeClr val="tx1"/>
                </a:solidFill>
                <a:cs typeface="2  Elham" panose="00000400000000000000" pitchFamily="2" charset="-78"/>
              </a:rPr>
              <a:t> نفوذ می کند؟</a:t>
            </a:r>
            <a:endParaRPr lang="fa-IR" sz="7200" dirty="0">
              <a:solidFill>
                <a:schemeClr val="tx1"/>
              </a:solidFill>
              <a:cs typeface="2 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53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8000" dirty="0" smtClean="0">
                <a:solidFill>
                  <a:srgbClr val="C00000"/>
                </a:solidFill>
                <a:cs typeface="B Titr" panose="00000700000000000000" pitchFamily="2" charset="-78"/>
              </a:rPr>
              <a:t>تزیین اعمال</a:t>
            </a:r>
            <a:endParaRPr lang="fa-IR" sz="80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4172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a-IR" sz="8000" dirty="0" smtClean="0">
                <a:solidFill>
                  <a:srgbClr val="7030A0"/>
                </a:solidFill>
                <a:cs typeface="2  Davat" panose="00000400000000000000" pitchFamily="2" charset="-78"/>
              </a:rPr>
              <a:t>وَ زَيَّنَ لَهُمُ الشَّيْطانُ أَعْمالَهم</a:t>
            </a:r>
          </a:p>
          <a:p>
            <a:pPr marL="0" indent="0" algn="ctr">
              <a:buNone/>
            </a:pPr>
            <a:endParaRPr lang="fa-IR" sz="4800" dirty="0" smtClean="0">
              <a:cs typeface="2  Bad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800" dirty="0" smtClean="0">
                <a:cs typeface="2  Badr" panose="00000400000000000000" pitchFamily="2" charset="-78"/>
              </a:rPr>
              <a:t>شیطان کارهای آنان را در نظرشان زیبا جلوه داد</a:t>
            </a:r>
          </a:p>
          <a:p>
            <a:pPr marL="0" indent="0" algn="l">
              <a:buNone/>
            </a:pPr>
            <a:r>
              <a:rPr lang="fa-IR" sz="2000" dirty="0" smtClean="0">
                <a:cs typeface="2  Badr" panose="00000400000000000000" pitchFamily="2" charset="-78"/>
              </a:rPr>
              <a:t>24/ن</a:t>
            </a:r>
            <a:r>
              <a:rPr lang="fa-IR" sz="2000" dirty="0">
                <a:cs typeface="2  Badr" panose="00000400000000000000" pitchFamily="2" charset="-78"/>
              </a:rPr>
              <a:t>م</a:t>
            </a:r>
            <a:r>
              <a:rPr lang="fa-IR" sz="2000" dirty="0" smtClean="0">
                <a:cs typeface="2  Badr" panose="00000400000000000000" pitchFamily="2" charset="-78"/>
              </a:rPr>
              <a:t>ل</a:t>
            </a:r>
            <a:endParaRPr lang="fa-IR" sz="2000" dirty="0">
              <a:cs typeface="2 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90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3999" cy="460851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fa-IR" sz="18500" dirty="0" smtClean="0">
                <a:solidFill>
                  <a:srgbClr val="7030A0"/>
                </a:solidFill>
                <a:cs typeface="2  Davat" panose="00000400000000000000" pitchFamily="2" charset="-78"/>
              </a:rPr>
              <a:t>یَعِدُهُم وَ يُمَنِّيهِم وَ ما يَعِدُهُمُ</a:t>
            </a:r>
          </a:p>
          <a:p>
            <a:pPr marL="0" indent="0" algn="ctr">
              <a:buNone/>
            </a:pPr>
            <a:endParaRPr lang="fa-IR" sz="8600" dirty="0" smtClean="0">
              <a:solidFill>
                <a:srgbClr val="7030A0"/>
              </a:solidFill>
              <a:cs typeface="2  Davat" panose="00000400000000000000" pitchFamily="2" charset="-78"/>
            </a:endParaRPr>
          </a:p>
          <a:p>
            <a:pPr marL="0" indent="0" algn="ctr">
              <a:buNone/>
            </a:pPr>
            <a:r>
              <a:rPr lang="fa-IR" sz="18500" dirty="0" smtClean="0">
                <a:solidFill>
                  <a:srgbClr val="7030A0"/>
                </a:solidFill>
                <a:cs typeface="2  Davat" panose="00000400000000000000" pitchFamily="2" charset="-78"/>
              </a:rPr>
              <a:t> الشَّيْطانُ إِلاَّ غُرُورا</a:t>
            </a:r>
          </a:p>
          <a:p>
            <a:pPr marL="0" indent="0" algn="ctr">
              <a:buNone/>
            </a:pPr>
            <a:endParaRPr lang="en-US" sz="8600" dirty="0">
              <a:cs typeface="2  Bad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12300" dirty="0" smtClean="0">
                <a:cs typeface="2  Badr" panose="00000400000000000000" pitchFamily="2" charset="-78"/>
              </a:rPr>
              <a:t>شيطان </a:t>
            </a:r>
            <a:r>
              <a:rPr lang="fa-IR" sz="12300" dirty="0">
                <a:cs typeface="2  Badr" panose="00000400000000000000" pitchFamily="2" charset="-78"/>
              </a:rPr>
              <a:t>به آنان وعده مى‏دهد، و </a:t>
            </a:r>
            <a:r>
              <a:rPr lang="fa-IR" sz="12300" dirty="0" smtClean="0">
                <a:cs typeface="2  Badr" panose="00000400000000000000" pitchFamily="2" charset="-78"/>
              </a:rPr>
              <a:t>ايشان </a:t>
            </a:r>
            <a:r>
              <a:rPr lang="fa-IR" sz="12300" dirty="0">
                <a:cs typeface="2  Badr" panose="00000400000000000000" pitchFamily="2" charset="-78"/>
              </a:rPr>
              <a:t>را در آرزوها مى‏افكند، </a:t>
            </a:r>
            <a:endParaRPr lang="fa-IR" sz="12300" dirty="0" smtClean="0">
              <a:cs typeface="2  Bad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12300" dirty="0" smtClean="0">
                <a:cs typeface="2  Badr" panose="00000400000000000000" pitchFamily="2" charset="-78"/>
              </a:rPr>
              <a:t>و </a:t>
            </a:r>
            <a:r>
              <a:rPr lang="fa-IR" sz="12300" dirty="0">
                <a:cs typeface="2  Badr" panose="00000400000000000000" pitchFamily="2" charset="-78"/>
              </a:rPr>
              <a:t>جز فريب به </a:t>
            </a:r>
            <a:r>
              <a:rPr lang="fa-IR" sz="12300" dirty="0" smtClean="0">
                <a:cs typeface="2  Badr" panose="00000400000000000000" pitchFamily="2" charset="-78"/>
              </a:rPr>
              <a:t>آنان </a:t>
            </a:r>
            <a:r>
              <a:rPr lang="fa-IR" sz="12300" dirty="0">
                <a:cs typeface="2  Badr" panose="00000400000000000000" pitchFamily="2" charset="-78"/>
              </a:rPr>
              <a:t>وعده نمى‏</a:t>
            </a:r>
            <a:r>
              <a:rPr lang="fa-IR" sz="12300" dirty="0" smtClean="0">
                <a:cs typeface="2  Badr" panose="00000400000000000000" pitchFamily="2" charset="-78"/>
              </a:rPr>
              <a:t>دهد</a:t>
            </a:r>
            <a:endParaRPr lang="fa-IR" sz="12300" dirty="0"/>
          </a:p>
          <a:p>
            <a:pPr marL="0" indent="0" algn="ctr">
              <a:buNone/>
            </a:pPr>
            <a:endParaRPr lang="en-US" sz="7200" dirty="0">
              <a:solidFill>
                <a:srgbClr val="7030A0"/>
              </a:solidFill>
              <a:cs typeface="2  Davat" panose="00000400000000000000" pitchFamily="2" charset="-78"/>
            </a:endParaRPr>
          </a:p>
          <a:p>
            <a:pPr marL="0" indent="0" algn="l">
              <a:buNone/>
            </a:pPr>
            <a:r>
              <a:rPr lang="fa-IR" sz="5800" dirty="0" smtClean="0">
                <a:cs typeface="2  Davat" panose="00000400000000000000" pitchFamily="2" charset="-78"/>
              </a:rPr>
              <a:t>نساء/120</a:t>
            </a:r>
            <a:endParaRPr lang="fa-IR" sz="5800" dirty="0">
              <a:cs typeface="2  Davat" panose="00000400000000000000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fa-IR" sz="8000" dirty="0" smtClean="0">
                <a:solidFill>
                  <a:srgbClr val="C00000"/>
                </a:solidFill>
                <a:cs typeface="B Titr" panose="00000700000000000000" pitchFamily="2" charset="-78"/>
              </a:rPr>
              <a:t>وعده های دروغ</a:t>
            </a:r>
            <a:endParaRPr lang="fa-IR" sz="80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85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9411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a-IR" sz="7200" dirty="0" smtClean="0">
                <a:solidFill>
                  <a:srgbClr val="7030A0"/>
                </a:solidFill>
                <a:cs typeface="2  Davat" panose="00000400000000000000" pitchFamily="2" charset="-78"/>
              </a:rPr>
              <a:t>الشَّيْطانُ يَعِدُكُمُ الفَقرَ </a:t>
            </a:r>
          </a:p>
          <a:p>
            <a:pPr marL="0" indent="0" algn="ctr">
              <a:buNone/>
            </a:pPr>
            <a:r>
              <a:rPr lang="fa-IR" sz="7200" dirty="0" smtClean="0">
                <a:solidFill>
                  <a:srgbClr val="7030A0"/>
                </a:solidFill>
                <a:cs typeface="2  Davat" panose="00000400000000000000" pitchFamily="2" charset="-78"/>
              </a:rPr>
              <a:t>و يَأمرُكُم بِالفَحشاء</a:t>
            </a:r>
            <a:endParaRPr lang="fa-IR" sz="7200" dirty="0" smtClean="0">
              <a:cs typeface="2  Davat" panose="00000400000000000000" pitchFamily="2" charset="-78"/>
            </a:endParaRPr>
          </a:p>
          <a:p>
            <a:pPr marL="0" indent="0" algn="l">
              <a:buNone/>
            </a:pPr>
            <a:endParaRPr lang="fa-IR" sz="2800" dirty="0">
              <a:cs typeface="2  Davat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400" dirty="0" smtClean="0">
                <a:cs typeface="2  Davat" panose="00000400000000000000" pitchFamily="2" charset="-78"/>
              </a:rPr>
              <a:t>شيطان </a:t>
            </a:r>
            <a:r>
              <a:rPr lang="fa-IR" sz="4400" dirty="0">
                <a:cs typeface="2  Davat" panose="00000400000000000000" pitchFamily="2" charset="-78"/>
              </a:rPr>
              <a:t>شما را </a:t>
            </a:r>
            <a:r>
              <a:rPr lang="fa-IR" sz="4400" dirty="0" smtClean="0">
                <a:cs typeface="2  Davat" panose="00000400000000000000" pitchFamily="2" charset="-78"/>
              </a:rPr>
              <a:t>از </a:t>
            </a:r>
            <a:r>
              <a:rPr lang="fa-IR" sz="4400" dirty="0">
                <a:cs typeface="2  Davat" panose="00000400000000000000" pitchFamily="2" charset="-78"/>
              </a:rPr>
              <a:t>تهيدستى و فقر مى‏</a:t>
            </a:r>
            <a:r>
              <a:rPr lang="fa-IR" sz="4400" dirty="0" smtClean="0">
                <a:cs typeface="2  Davat" panose="00000400000000000000" pitchFamily="2" charset="-78"/>
              </a:rPr>
              <a:t>ترساند ، </a:t>
            </a:r>
          </a:p>
          <a:p>
            <a:pPr marL="0" indent="0" algn="ctr">
              <a:buNone/>
            </a:pPr>
            <a:r>
              <a:rPr lang="fa-IR" sz="4400" dirty="0" smtClean="0">
                <a:cs typeface="2  Davat" panose="00000400000000000000" pitchFamily="2" charset="-78"/>
              </a:rPr>
              <a:t>و </a:t>
            </a:r>
            <a:r>
              <a:rPr lang="fa-IR" sz="4400" dirty="0">
                <a:cs typeface="2  Davat" panose="00000400000000000000" pitchFamily="2" charset="-78"/>
              </a:rPr>
              <a:t>شما را به كار زشت </a:t>
            </a:r>
            <a:r>
              <a:rPr lang="fa-IR" sz="4400" dirty="0" smtClean="0">
                <a:cs typeface="2  Davat" panose="00000400000000000000" pitchFamily="2" charset="-78"/>
              </a:rPr>
              <a:t>امر </a:t>
            </a:r>
            <a:r>
              <a:rPr lang="fa-IR" sz="4400" dirty="0">
                <a:cs typeface="2  Davat" panose="00000400000000000000" pitchFamily="2" charset="-78"/>
              </a:rPr>
              <a:t>مى‏</a:t>
            </a:r>
            <a:r>
              <a:rPr lang="fa-IR" sz="4400" dirty="0" smtClean="0">
                <a:cs typeface="2  Davat" panose="00000400000000000000" pitchFamily="2" charset="-78"/>
              </a:rPr>
              <a:t>كند</a:t>
            </a:r>
          </a:p>
          <a:p>
            <a:pPr marL="0" indent="0" algn="l">
              <a:buNone/>
            </a:pPr>
            <a:endParaRPr lang="fa-IR" sz="2800" dirty="0">
              <a:cs typeface="2  Davat" panose="00000400000000000000" pitchFamily="2" charset="-78"/>
            </a:endParaRPr>
          </a:p>
          <a:p>
            <a:pPr marL="0" indent="0" algn="l">
              <a:buNone/>
            </a:pPr>
            <a:r>
              <a:rPr lang="fa-IR" sz="1900" dirty="0" smtClean="0">
                <a:cs typeface="2  Davat" panose="00000400000000000000" pitchFamily="2" charset="-78"/>
              </a:rPr>
              <a:t>بقره/268</a:t>
            </a:r>
            <a:endParaRPr lang="fa-IR" sz="1900" dirty="0">
              <a:cs typeface="2  Davat" panose="00000400000000000000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fa-IR" sz="8000" dirty="0" smtClean="0">
                <a:solidFill>
                  <a:srgbClr val="C00000"/>
                </a:solidFill>
                <a:cs typeface="B Titr" panose="00000700000000000000" pitchFamily="2" charset="-78"/>
              </a:rPr>
              <a:t>ترس</a:t>
            </a:r>
            <a:endParaRPr lang="fa-IR" sz="80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40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373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13800" dirty="0" smtClean="0">
                <a:solidFill>
                  <a:schemeClr val="bg1"/>
                </a:solidFill>
                <a:cs typeface="2  Elham" panose="00000400000000000000" pitchFamily="2" charset="-78"/>
              </a:rPr>
              <a:t>تیرهای</a:t>
            </a:r>
            <a:r>
              <a:rPr lang="fa-IR" sz="13800" dirty="0" smtClean="0">
                <a:cs typeface="2  Elham" panose="00000400000000000000" pitchFamily="2" charset="-78"/>
              </a:rPr>
              <a:t> </a:t>
            </a:r>
            <a:r>
              <a:rPr lang="fa-IR" sz="13800" dirty="0" smtClean="0">
                <a:solidFill>
                  <a:srgbClr val="FF0000"/>
                </a:solidFill>
                <a:cs typeface="2  Elham" panose="00000400000000000000" pitchFamily="2" charset="-78"/>
              </a:rPr>
              <a:t>شیطان</a:t>
            </a:r>
            <a:endParaRPr lang="fa-IR" sz="13800" dirty="0">
              <a:solidFill>
                <a:srgbClr val="FF0000"/>
              </a:solidFill>
              <a:cs typeface="2 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81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8" name="Left Arrow 7"/>
          <p:cNvSpPr/>
          <p:nvPr/>
        </p:nvSpPr>
        <p:spPr>
          <a:xfrm>
            <a:off x="5724128" y="3501008"/>
            <a:ext cx="3419872" cy="2376264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600" dirty="0" smtClean="0">
                <a:solidFill>
                  <a:schemeClr val="bg1"/>
                </a:solidFill>
                <a:cs typeface="2  Davat" panose="00000400000000000000" pitchFamily="2" charset="-78"/>
              </a:rPr>
              <a:t>نگاه حرام</a:t>
            </a:r>
            <a:endParaRPr lang="fa-IR" sz="6600" dirty="0">
              <a:solidFill>
                <a:schemeClr val="bg1"/>
              </a:solidFill>
              <a:cs typeface="2 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447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363272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a-IR" sz="4800" b="1" dirty="0" smtClean="0">
                <a:solidFill>
                  <a:srgbClr val="92D050"/>
                </a:solidFill>
                <a:cs typeface="2  Badr" panose="00000400000000000000" pitchFamily="2" charset="-78"/>
              </a:rPr>
              <a:t>خداوند متعال می فرمایند: </a:t>
            </a:r>
            <a:endParaRPr lang="fa-IR" sz="4800" dirty="0">
              <a:solidFill>
                <a:srgbClr val="92D050"/>
              </a:solidFill>
              <a:cs typeface="2  Bad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800" dirty="0" smtClean="0">
                <a:cs typeface="2  Badr" panose="00000400000000000000" pitchFamily="2" charset="-78"/>
              </a:rPr>
              <a:t/>
            </a:r>
            <a:br>
              <a:rPr lang="fa-IR" sz="4800" dirty="0" smtClean="0">
                <a:cs typeface="2  Badr" panose="00000400000000000000" pitchFamily="2" charset="-78"/>
              </a:rPr>
            </a:br>
            <a:r>
              <a:rPr lang="fa-IR" sz="5400" dirty="0" smtClean="0">
                <a:cs typeface="2  Badr" panose="00000400000000000000" pitchFamily="2" charset="-78"/>
              </a:rPr>
              <a:t>نگاه(حرام)، تيرى از تيرهاى زهرآلود ابليس است. هر كس از ترس من آن را ترك كند، به پاداش آن، ايمانى به او می دهم</a:t>
            </a:r>
            <a:r>
              <a:rPr lang="en-US" sz="5400" dirty="0" smtClean="0">
                <a:cs typeface="2  Badr" panose="00000400000000000000" pitchFamily="2" charset="-78"/>
              </a:rPr>
              <a:t> </a:t>
            </a:r>
            <a:r>
              <a:rPr lang="fa-IR" sz="5400" dirty="0" smtClean="0">
                <a:cs typeface="2  Badr" panose="00000400000000000000" pitchFamily="2" charset="-78"/>
              </a:rPr>
              <a:t>كه شیرینی آن را در دل خويش ببیند.</a:t>
            </a:r>
            <a:r>
              <a:rPr lang="fa-IR" sz="5400" dirty="0" smtClean="0">
                <a:effectLst/>
              </a:rPr>
              <a:t> </a:t>
            </a:r>
            <a:endParaRPr lang="en-US" sz="5400" dirty="0" smtClean="0">
              <a:effectLst/>
            </a:endParaRPr>
          </a:p>
          <a:p>
            <a:pPr marL="0" indent="0">
              <a:buNone/>
            </a:pPr>
            <a:endParaRPr lang="en-US" sz="4800" dirty="0"/>
          </a:p>
          <a:p>
            <a:pPr marL="0" indent="0" algn="l">
              <a:buNone/>
            </a:pPr>
            <a:r>
              <a:rPr lang="fa-IR" sz="2100" dirty="0" smtClean="0">
                <a:effectLst/>
                <a:cs typeface="2  Badr" panose="00000400000000000000" pitchFamily="2" charset="-78"/>
              </a:rPr>
              <a:t>(میزان الحکمه، ج13</a:t>
            </a:r>
            <a:r>
              <a:rPr lang="fa-IR" sz="2100" dirty="0">
                <a:cs typeface="2  Badr" panose="00000400000000000000" pitchFamily="2" charset="-78"/>
              </a:rPr>
              <a:t>)</a:t>
            </a:r>
            <a:endParaRPr lang="fa-IR" sz="2100" dirty="0" smtClean="0">
              <a:effectLst/>
              <a:cs typeface="2  Badr" panose="00000400000000000000" pitchFamily="2" charset="-78"/>
            </a:endParaRPr>
          </a:p>
          <a:p>
            <a:pPr marL="0" indent="0" algn="ctr">
              <a:buNone/>
            </a:pPr>
            <a:endParaRPr lang="fa-IR" sz="4800" dirty="0">
              <a:cs typeface="2 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78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259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تزیین اعمال</vt:lpstr>
      <vt:lpstr>وعده های دروغ</vt:lpstr>
      <vt:lpstr>ترس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ایمان و توکل</vt:lpstr>
      <vt:lpstr>پناه بردن به خدا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MAHDI</dc:creator>
  <cp:lastModifiedBy>kamali</cp:lastModifiedBy>
  <cp:revision>26</cp:revision>
  <dcterms:created xsi:type="dcterms:W3CDTF">2014-09-02T11:05:02Z</dcterms:created>
  <dcterms:modified xsi:type="dcterms:W3CDTF">2015-03-08T08:49:44Z</dcterms:modified>
</cp:coreProperties>
</file>